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 id="2147483826" r:id="rId2"/>
    <p:sldMasterId id="2147483838" r:id="rId3"/>
    <p:sldMasterId id="2147483850" r:id="rId4"/>
    <p:sldMasterId id="2147483862" r:id="rId5"/>
    <p:sldMasterId id="2147483874" r:id="rId6"/>
    <p:sldMasterId id="2147483886" r:id="rId7"/>
    <p:sldMasterId id="2147483910" r:id="rId8"/>
    <p:sldMasterId id="2147483922" r:id="rId9"/>
    <p:sldMasterId id="2147483934" r:id="rId10"/>
    <p:sldMasterId id="2147483948" r:id="rId11"/>
    <p:sldMasterId id="2147483973" r:id="rId12"/>
  </p:sldMasterIdLst>
  <p:notesMasterIdLst>
    <p:notesMasterId r:id="rId46"/>
  </p:notesMasterIdLst>
  <p:handoutMasterIdLst>
    <p:handoutMasterId r:id="rId47"/>
  </p:handoutMasterIdLst>
  <p:sldIdLst>
    <p:sldId id="299" r:id="rId13"/>
    <p:sldId id="317" r:id="rId14"/>
    <p:sldId id="325" r:id="rId15"/>
    <p:sldId id="329" r:id="rId16"/>
    <p:sldId id="323" r:id="rId17"/>
    <p:sldId id="322" r:id="rId18"/>
    <p:sldId id="262" r:id="rId19"/>
    <p:sldId id="286" r:id="rId20"/>
    <p:sldId id="284" r:id="rId21"/>
    <p:sldId id="318" r:id="rId22"/>
    <p:sldId id="319" r:id="rId23"/>
    <p:sldId id="320" r:id="rId24"/>
    <p:sldId id="282" r:id="rId25"/>
    <p:sldId id="287" r:id="rId26"/>
    <p:sldId id="261" r:id="rId27"/>
    <p:sldId id="274" r:id="rId28"/>
    <p:sldId id="259" r:id="rId29"/>
    <p:sldId id="288" r:id="rId30"/>
    <p:sldId id="304" r:id="rId31"/>
    <p:sldId id="268" r:id="rId32"/>
    <p:sldId id="289" r:id="rId33"/>
    <p:sldId id="269" r:id="rId34"/>
    <p:sldId id="275" r:id="rId35"/>
    <p:sldId id="298" r:id="rId36"/>
    <p:sldId id="290" r:id="rId37"/>
    <p:sldId id="270" r:id="rId38"/>
    <p:sldId id="296" r:id="rId39"/>
    <p:sldId id="291" r:id="rId40"/>
    <p:sldId id="271" r:id="rId41"/>
    <p:sldId id="267" r:id="rId42"/>
    <p:sldId id="292" r:id="rId43"/>
    <p:sldId id="277" r:id="rId44"/>
    <p:sldId id="279"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CCFF"/>
    <a:srgbClr val="CCCC00"/>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537" autoAdjust="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380"/>
    </p:cViewPr>
  </p:sorterViewPr>
  <p:notesViewPr>
    <p:cSldViewPr>
      <p:cViewPr>
        <p:scale>
          <a:sx n="100" d="100"/>
          <a:sy n="100" d="100"/>
        </p:scale>
        <p:origin x="-1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17667D38-F0A4-4255-9D05-C3CE6C17FA47}" type="slidenum">
              <a:rPr lang="en-US"/>
              <a:pPr/>
              <a:t>‹#›</a:t>
            </a:fld>
            <a:endParaRPr lang="en-US"/>
          </a:p>
        </p:txBody>
      </p:sp>
    </p:spTree>
    <p:extLst>
      <p:ext uri="{BB962C8B-B14F-4D97-AF65-F5344CB8AC3E}">
        <p14:creationId xmlns:p14="http://schemas.microsoft.com/office/powerpoint/2010/main" xmlns="" val="1226470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2AE0ACD-6718-450C-8221-33B7AF916418}" type="slidenum">
              <a:rPr lang="en-US"/>
              <a:pPr/>
              <a:t>‹#›</a:t>
            </a:fld>
            <a:endParaRPr lang="en-US"/>
          </a:p>
        </p:txBody>
      </p:sp>
    </p:spTree>
    <p:extLst>
      <p:ext uri="{BB962C8B-B14F-4D97-AF65-F5344CB8AC3E}">
        <p14:creationId xmlns:p14="http://schemas.microsoft.com/office/powerpoint/2010/main" xmlns="" val="31884832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AE0ACD-6718-450C-8221-33B7AF91641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BFDEE-65A6-45ED-B754-5CCBE5C6EBAA}" type="slidenum">
              <a:rPr lang="en-US"/>
              <a:pPr/>
              <a:t>16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F15C6-56D2-469A-9E4B-B2B38C8D42DF}" type="slidenum">
              <a:rPr lang="en-US"/>
              <a:pPr/>
              <a:t>17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4FCEB-B3C8-408C-94A1-157A5F0AC638}" type="slidenum">
              <a:rPr lang="ru-RU"/>
              <a:pPr/>
              <a:t>18</a:t>
            </a:fld>
            <a:endParaRPr lang="ru-RU"/>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6B1CD2-6F1C-4C3E-AC48-D7861DC0BE18}"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556B4-1AA8-4DDC-8D3D-C3FD5CDA1460}" type="slidenum">
              <a:rPr lang="en-US"/>
              <a:pPr/>
              <a:t>20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FATIGUE SEBAGAI KELETIHAN YANG TERAMAT SANGAT, RASA MARAH, TIDAK DAPAT MEMFOKUS DENGAN  BAIK DAN TERUTAMANYA MASALAH TIDUR YANG TIDAK LENA. </a:t>
            </a:r>
          </a:p>
          <a:p>
            <a:endParaRPr lang="en-US"/>
          </a:p>
          <a:p>
            <a:r>
              <a:rPr lang="en-US"/>
              <a:t>Simptom ini meruapakan simptom yang jelas dan tidak perlu dihuraikan sevara medikal.  Ramai juga yang mengalami simptom yang agak luarbiasa seperti rambut gugur atau yang tidak dapat dihuraikan secara saintifik.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DFB73-BC82-49BC-9DC7-FAEA3DB3DF5F}" type="slidenum">
              <a:rPr lang="ru-RU"/>
              <a:pPr/>
              <a:t>21</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34EE4-3B31-4119-A44D-4972AC970075}" type="slidenum">
              <a:rPr lang="en-US"/>
              <a:pPr/>
              <a:t>22</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During this stage, heart rate, blood pressure and respiration rise in order to supply muscles and brain with more oxygen. More blood is sent to the skeletal muscles and the brain, while blood flow decreases to the stomach, kidneys, skin and liver. Sexual and immune functions are suppressed. Hormones acting as natural opiates are released, in order to relieve potentially existing pain. Natural fats and sugars are actively produced to supply the organism with extra energy. Senses become sharper. The organism activates those systems crucial for an immediate physical response and decreases the energy supply to those organs, which are not so important in a state of emergency.</a:t>
            </a:r>
          </a:p>
          <a:p>
            <a:endParaRPr lang="en-US"/>
          </a:p>
          <a:p>
            <a:r>
              <a:rPr lang="en-US"/>
              <a:t>In the first stage of GAS called </a:t>
            </a:r>
            <a:r>
              <a:rPr lang="en-US" b="1"/>
              <a:t>alarm reaction</a:t>
            </a:r>
            <a:r>
              <a:rPr lang="en-US"/>
              <a:t>, the body releases adrenaline and a variety of other psychological mechanisms to combat the stress and to stay in control. This is called </a:t>
            </a:r>
            <a:r>
              <a:rPr lang="en-US" i="1"/>
              <a:t>fight or flight response</a:t>
            </a:r>
            <a:r>
              <a:rPr lang="en-US"/>
              <a:t>. The muscles tense, the heart beats faster, the breathing and perspiration increases, the eyes dilate, the stomach may clench. Believe it or not, this is done by nature to protect you in case something bad happens. Once the cause of the stress is removed, the body will go back to normal. </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83F9D-A5CD-4C6A-91DE-C6A80DA3D004}" type="slidenum">
              <a:rPr lang="en-US"/>
              <a:pPr/>
              <a:t>23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Waltor Cannon yang memulakan pengunaan fight or flight.</a:t>
            </a:r>
          </a:p>
          <a:p>
            <a:endParaRPr lang="en-US"/>
          </a:p>
          <a:p>
            <a:r>
              <a:rPr lang="en-US"/>
              <a:t>Fight or flight wuijud dalam entuk respons kepaxa stress yang acute i.e. belum chronic.  Konsep chronic diperkembangkan lagi oleh rakannya Hans Selye.</a:t>
            </a:r>
          </a:p>
          <a:p>
            <a:endParaRPr lang="en-US"/>
          </a:p>
          <a:p>
            <a:r>
              <a:rPr lang="en-US"/>
              <a:t>He discovered a role for emotions in adrenalin release. He coined the idea of the "fight or flight" control systems of the body. </a:t>
            </a:r>
          </a:p>
          <a:p>
            <a:r>
              <a:rPr lang="en-US"/>
              <a:t>Canon was the first to use the word "stress" in a biological rather than engineering context. He helped explain how the body stays in functional balance through the opposite actions of different parts of the nervous system. </a:t>
            </a:r>
          </a:p>
          <a:p>
            <a:r>
              <a:rPr lang="en-US"/>
              <a:t>This research led him to develop the concept of "homeostasis," which is the idea that normal bodily function requires a steady balance in the function of various organ systems. The lack of such balance, or homeostasis, is disease. </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AE0ACD-6718-450C-8221-33B7AF916418}"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1D46F-4121-4091-9B6D-CC2DB1E5BEDC}" type="slidenum">
              <a:rPr lang="ru-RU"/>
              <a:pPr/>
              <a:t>25</a:t>
            </a:fld>
            <a:endParaRPr lang="ru-RU"/>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29C8D-247A-4B66-97D7-CE0721C568F5}" type="slidenum">
              <a:rPr lang="en-US"/>
              <a:pPr/>
              <a:t>3</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F5F1D-7720-4616-A46F-F3B48FD55C40}" type="slidenum">
              <a:rPr lang="en-US"/>
              <a:pPr/>
              <a:t>26</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If the cause for the stress is not removed, GAS goes to its second stage called </a:t>
            </a:r>
            <a:r>
              <a:rPr lang="en-US" b="1"/>
              <a:t>resistance or adaptation</a:t>
            </a:r>
            <a:r>
              <a:rPr lang="en-US"/>
              <a:t>. This is the body’s response to long term protection. It secretes further hormones that increase blood sugar levels to sustain energy and raise blood pressure. The adrenal cortex (outer covering) produces hormones called corticosteroids for this resistance reaction. Overuse by the body's defense mechanism in this phase eventually leads to disease. If this adaptation phase continues for a prolonged period of time without periods of relaxation and rest to counterbalance the stress response, sufferers become prone to fatigue, concentration lapses, irritability and lethargy as the effort to sustain arousal slides into negative stress.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AE0ACD-6718-450C-8221-33B7AF916418}"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D04A2-670C-4FF9-96B9-ACDD85628AC0}" type="slidenum">
              <a:rPr lang="ru-RU"/>
              <a:pPr/>
              <a:t>28</a:t>
            </a:fld>
            <a:endParaRPr lang="ru-RU"/>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5E745-D32E-4BCF-BE30-B8E1A84557A3}" type="slidenum">
              <a:rPr lang="en-US"/>
              <a:pPr/>
              <a:t>29</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C85E56-EA14-428C-9708-E55EC15143FF}" type="slidenum">
              <a:rPr lang="en-US"/>
              <a:pPr/>
              <a:t>30</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The third stage of GAS is called </a:t>
            </a:r>
            <a:r>
              <a:rPr lang="en-US" b="1"/>
              <a:t>exhaustion</a:t>
            </a:r>
            <a:r>
              <a:rPr lang="en-US"/>
              <a:t>. In this stage, the body has run out of its reserve of body energy and immunity. Mental, physical and emotional resources suffer heavily. </a:t>
            </a:r>
          </a:p>
          <a:p>
            <a:endParaRPr lang="en-US"/>
          </a:p>
          <a:p>
            <a:r>
              <a:rPr lang="en-US"/>
              <a:t>The body experiences "adrenal exhaustion". The blood sugar levels decrease as the adrenals become depleted, leading to decreased stress tolerance, progressive mental and physical exhaustion, illness and collapse.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54212-0106-47E3-A268-7FD7841E8A72}" type="slidenum">
              <a:rPr lang="ru-RU"/>
              <a:pPr/>
              <a:t>31</a:t>
            </a:fld>
            <a:endParaRPr lang="ru-RU"/>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D83EF-81C6-46A3-85CF-6B7B82941D8D}" type="slidenum">
              <a:rPr lang="en-US"/>
              <a:pPr/>
              <a:t>32</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0BBD7-90C9-40E9-BF7C-546B1C4B8C95}" type="slidenum">
              <a:rPr lang="en-US"/>
              <a:pPr/>
              <a:t>33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FBE00-79BB-44DE-AD1E-C74D7CCEC0D0}" type="slidenum">
              <a:rPr lang="en-US"/>
              <a:pPr/>
              <a:t>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EFE39-037A-4340-AF4B-4FE9C6D1CDFF}" type="slidenum">
              <a:rPr lang="en-US"/>
              <a:pPr/>
              <a:t>7</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7BF77-3F26-4BD6-A747-58D945727877}" type="slidenum">
              <a:rPr lang="ru-RU"/>
              <a:pPr/>
              <a:t>8</a:t>
            </a:fld>
            <a:endParaRPr lang="ru-RU"/>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0F9A9-FC76-4EFA-A7D0-9FD974B83ACF}" type="slidenum">
              <a:rPr lang="ru-RU"/>
              <a:pPr/>
              <a:t>9</a:t>
            </a:fld>
            <a:endParaRPr lang="ru-RU"/>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77B3F-8E45-41B0-AFD3-61E4AF2EA207}" type="slidenum">
              <a:rPr lang="en-US"/>
              <a:pPr/>
              <a:t>13</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83B00-91CE-49A6-B118-A88510219B33}" type="slidenum">
              <a:rPr lang="ru-RU"/>
              <a:pPr/>
              <a:t>14</a:t>
            </a:fld>
            <a:endParaRPr lang="ru-RU"/>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77253-D9A8-489A-B554-61FC60585A1E}" type="slidenum">
              <a:rPr lang="en-US"/>
              <a:pPr/>
              <a:t>15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CCEAF28-D9CB-45EC-A090-17D5E063F81A}"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9B0FEBD-2DE8-4717-90A8-1E012D782B0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CCEAF28-D9CB-45EC-A090-17D5E063F81A}"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7C8B9-D224-4EFC-9CDC-7FCC4932065F}"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A66E-3E3F-49FA-A976-5A56C6337AAD}"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3DCBF8A0-3B0A-4940-AAE1-957B52A8795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C18AE98-08B8-4444-B21D-B4E8404D1C4E}"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0FEBD-2DE8-4717-90A8-1E012D782B02}"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CCEAF28-D9CB-45EC-A090-17D5E063F81A}"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7E7C8B9-D224-4EFC-9CDC-7FCC4932065F}"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ACDA66E-3E3F-49FA-A976-5A56C6337AA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4A47859-BEE6-42DE-AEFC-969A6EFBC880}"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DCBF8A0-3B0A-4940-AAE1-957B52A8795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8AE98-08B8-4444-B21D-B4E8404D1C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194175" cy="4498975"/>
          </a:xfrm>
        </p:spPr>
        <p:txBody>
          <a:bodyPr/>
          <a:lstStyle/>
          <a:p>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A45AADB8-4AC7-4D6F-8735-A50ADF813849}"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9B0FEBD-2DE8-4717-90A8-1E012D782B02}"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194175" cy="4498975"/>
          </a:xfrm>
        </p:spPr>
        <p:txBody>
          <a:bodyPr/>
          <a:lstStyle/>
          <a:p>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A45AADB8-4AC7-4D6F-8735-A50ADF813849}"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CCEAF28-D9CB-45EC-A090-17D5E063F81A}"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7C8B9-D224-4EFC-9CDC-7FCC4932065F}"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A66E-3E3F-49FA-A976-5A56C6337AAD}"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1625" y="1600200"/>
            <a:ext cx="4194175" cy="4498975"/>
          </a:xfrm>
        </p:spPr>
        <p:txBody>
          <a:bodyPr/>
          <a:lstStyle/>
          <a:p>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13CDCA96-FC03-46E8-8B40-30D71D289C19}"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3DCBF8A0-3B0A-4940-AAE1-957B52A8795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FC18AE98-08B8-4444-B21D-B4E8404D1C4E}"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0FEBD-2DE8-4717-90A8-1E012D782B02}" type="slidenum">
              <a:rPr lang="en-US" smtClean="0"/>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AA9AE711-378F-4E68-BDF7-F8AB28C123E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CCEAF28-D9CB-45EC-A090-17D5E063F81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7C8B9-D224-4EFC-9CDC-7FCC4932065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A66E-3E3F-49FA-A976-5A56C6337AA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BF8A0-3B0A-4940-AAE1-957B52A879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7C8B9-D224-4EFC-9CDC-7FCC4932065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8AE98-08B8-4444-B21D-B4E8404D1C4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0FEBD-2DE8-4717-90A8-1E012D782B02}"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CEAF28-D9CB-45EC-A090-17D5E063F81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7E7C8B9-D224-4EFC-9CDC-7FCC4932065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ACDA66E-3E3F-49FA-A976-5A56C6337AA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A66E-3E3F-49FA-A976-5A56C6337AA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DCBF8A0-3B0A-4940-AAE1-957B52A8795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C18AE98-08B8-4444-B21D-B4E8404D1C4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927F417-5D39-4FE5-82D4-65B449CCE73D}"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DD332FB-F58E-4BA4-9A22-44C50CFDEC7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9B0FEBD-2DE8-4717-90A8-1E012D782B02}"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C5486A5-86C9-4CB3-A580-2586903E959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CCEAF28-D9CB-45EC-A090-17D5E063F81A}"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7C8B9-D224-4EFC-9CDC-7FCC4932065F}"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A66E-3E3F-49FA-A976-5A56C6337AA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BF8A0-3B0A-4940-AAE1-957B52A879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8AE98-08B8-4444-B21D-B4E8404D1C4E}"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9B0FEBD-2DE8-4717-90A8-1E012D782B0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CCEAF28-D9CB-45EC-A090-17D5E063F81A}"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7C8B9-D224-4EFC-9CDC-7FCC4932065F}"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BF8A0-3B0A-4940-AAE1-957B52A8795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A66E-3E3F-49FA-A976-5A56C6337AA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BF8A0-3B0A-4940-AAE1-957B52A879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8AE98-08B8-4444-B21D-B4E8404D1C4E}"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9B0FEBD-2DE8-4717-90A8-1E012D782B0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CCEAF28-D9CB-45EC-A090-17D5E063F81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8AE98-08B8-4444-B21D-B4E8404D1C4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17E7C8B9-D224-4EFC-9CDC-7FCC4932065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ACDA66E-3E3F-49FA-A976-5A56C6337AA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BF8A0-3B0A-4940-AAE1-957B52A8795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FC18AE98-08B8-4444-B21D-B4E8404D1C4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0DD332FB-F58E-4BA4-9A22-44C50CFDEC7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19B0FEBD-2DE8-4717-90A8-1E012D782B0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CCEAF28-D9CB-45EC-A090-17D5E063F81A}"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7C8B9-D224-4EFC-9CDC-7FCC4932065F}"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A66E-3E3F-49FA-A976-5A56C6337AAD}"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BF8A0-3B0A-4940-AAE1-957B52A87957}"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8AE98-08B8-4444-B21D-B4E8404D1C4E}"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0FEBD-2DE8-4717-90A8-1E012D782B02}"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CCEAF28-D9CB-45EC-A090-17D5E063F81A}"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7C8B9-D224-4EFC-9CDC-7FCC4932065F}"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A66E-3E3F-49FA-A976-5A56C6337AAD}"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BF8A0-3B0A-4940-AAE1-957B52A87957}"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8AE98-08B8-4444-B21D-B4E8404D1C4E}"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0FEBD-2DE8-4717-90A8-1E012D782B02}"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0FEBD-2DE8-4717-90A8-1E012D782B0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D874B-BCF4-42F2-BAEF-17359D9361D9}"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486A5-86C9-4CB3-A580-2586903E9598}"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CCEAF28-D9CB-45EC-A090-17D5E063F81A}"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7C8B9-D224-4EFC-9CDC-7FCC4932065F}"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DA66E-3E3F-49FA-A976-5A56C6337AA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7859-BEE6-42DE-AEFC-969A6EFBC880}"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BF8A0-3B0A-4940-AAE1-957B52A879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8AE98-08B8-4444-B21D-B4E8404D1C4E}"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7F417-5D39-4FE5-82D4-65B449CCE73D}"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332FB-F58E-4BA4-9A22-44C50CFDEC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5.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5.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ACAB985-9DFD-4F12-9F52-67197040476A}"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ACAB985-9DFD-4F12-9F52-671970404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ACAB985-9DFD-4F12-9F52-67197040476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ACAB985-9DFD-4F12-9F52-671970404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ACAB985-9DFD-4F12-9F52-671970404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ACAB985-9DFD-4F12-9F52-67197040476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CAB985-9DFD-4F12-9F52-671970404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CAB985-9DFD-4F12-9F52-671970404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ACAB985-9DFD-4F12-9F52-671970404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ACAB985-9DFD-4F12-9F52-671970404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ACAB985-9DFD-4F12-9F52-671970404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CAB985-9DFD-4F12-9F52-6719704047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Heart_disease" TargetMode="External"/><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19.jpeg"/><Relationship Id="rId5" Type="http://schemas.openxmlformats.org/officeDocument/2006/relationships/hyperlink" Target="http://en.wikipedia.org/wiki/Stroke" TargetMode="External"/><Relationship Id="rId4" Type="http://schemas.openxmlformats.org/officeDocument/2006/relationships/hyperlink" Target="http://en.wikipedia.org/wiki/High_blood_pressur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Walter_Cannon" TargetMode="External"/><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9.xml"/><Relationship Id="rId6" Type="http://schemas.openxmlformats.org/officeDocument/2006/relationships/hyperlink" Target="http://en.wikipedia.org/wiki/General_adaptation_syndrome" TargetMode="External"/><Relationship Id="rId5" Type="http://schemas.openxmlformats.org/officeDocument/2006/relationships/hyperlink" Target="http://en.wikipedia.org/wiki/Sympathetic_nervous_system" TargetMode="External"/><Relationship Id="rId4" Type="http://schemas.openxmlformats.org/officeDocument/2006/relationships/hyperlink" Target="http://en.wikipedia.org/wiki/1920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9.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Necrosis" TargetMode="External"/><Relationship Id="rId7" Type="http://schemas.openxmlformats.org/officeDocument/2006/relationships/hyperlink" Target="http://en.wikipedia.org/wiki/Emo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wikipedia.org/wiki/Pain" TargetMode="External"/><Relationship Id="rId5" Type="http://schemas.openxmlformats.org/officeDocument/2006/relationships/hyperlink" Target="http://en.wikipedia.org/wiki/Hypoxia" TargetMode="External"/><Relationship Id="rId4" Type="http://schemas.openxmlformats.org/officeDocument/2006/relationships/hyperlink" Target="http://en.wikipedia.org/wiki/Hypotens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2910" y="642918"/>
            <a:ext cx="7858180" cy="5429288"/>
          </a:xfrm>
          <a:noFill/>
          <a:ln>
            <a:noFill/>
          </a:ln>
        </p:spPr>
        <p:txBody>
          <a:bodyPr>
            <a:noAutofit/>
          </a:bodyPr>
          <a:lstStyle/>
          <a:p>
            <a:pPr algn="l"/>
            <a:r>
              <a:rPr lang="en-US" sz="4000" b="1" dirty="0" smtClean="0">
                <a:solidFill>
                  <a:schemeClr val="accent6"/>
                </a:solidFill>
                <a:latin typeface="Candara" pitchFamily="34" charset="0"/>
                <a:cs typeface="Arabic Transparent"/>
              </a:rPr>
              <a:t>FEM 3105 – STRESS AND COPING</a:t>
            </a:r>
          </a:p>
          <a:p>
            <a:pPr algn="l"/>
            <a:r>
              <a:rPr lang="en-US" sz="4000" b="1" dirty="0" smtClean="0">
                <a:solidFill>
                  <a:schemeClr val="bg2">
                    <a:lumMod val="50000"/>
                  </a:schemeClr>
                </a:solidFill>
                <a:latin typeface="Candara" pitchFamily="34" charset="0"/>
                <a:cs typeface="Arabic Transparent"/>
              </a:rPr>
              <a:t>WEEK 2 </a:t>
            </a:r>
            <a:endParaRPr lang="en-US" sz="6000" b="1" dirty="0" smtClean="0">
              <a:solidFill>
                <a:schemeClr val="bg2">
                  <a:lumMod val="50000"/>
                </a:schemeClr>
              </a:solidFill>
              <a:latin typeface="Candara" pitchFamily="34" charset="0"/>
              <a:cs typeface="Arabic Transparent"/>
            </a:endParaRPr>
          </a:p>
          <a:p>
            <a:pPr algn="l"/>
            <a:r>
              <a:rPr lang="en-US" sz="5400" b="1" dirty="0" smtClean="0">
                <a:solidFill>
                  <a:schemeClr val="tx1"/>
                </a:solidFill>
                <a:latin typeface="Berlin Sans FB Demi" pitchFamily="34" charset="0"/>
                <a:cs typeface="Arabic Transparent"/>
              </a:rPr>
              <a:t>STRESSOR </a:t>
            </a:r>
            <a:r>
              <a:rPr lang="en-US" sz="5400" b="1" dirty="0" smtClean="0">
                <a:solidFill>
                  <a:schemeClr val="tx1"/>
                </a:solidFill>
                <a:latin typeface="Berlin Sans FB Demi" pitchFamily="34" charset="0"/>
                <a:cs typeface="Arabic Transparent"/>
              </a:rPr>
              <a:t>&amp; STRESS </a:t>
            </a:r>
            <a:r>
              <a:rPr lang="en-US" sz="5400" b="1" dirty="0" smtClean="0">
                <a:solidFill>
                  <a:schemeClr val="tx1"/>
                </a:solidFill>
                <a:latin typeface="Berlin Sans FB Demi" pitchFamily="34" charset="0"/>
                <a:cs typeface="Arabic Transparent"/>
              </a:rPr>
              <a:t>REACTION</a:t>
            </a:r>
            <a:endParaRPr lang="en-US" sz="5400" b="1" dirty="0" smtClean="0">
              <a:solidFill>
                <a:schemeClr val="tx1"/>
              </a:solidFill>
              <a:latin typeface="Berlin Sans FB Demi" pitchFamily="34" charset="0"/>
              <a:cs typeface="Arabic Transparent"/>
            </a:endParaRPr>
          </a:p>
        </p:txBody>
      </p:sp>
      <p:pic>
        <p:nvPicPr>
          <p:cNvPr id="4" name="Picture 3" descr="yay-20326122-digital.jpg"/>
          <p:cNvPicPr>
            <a:picLocks noChangeAspect="1"/>
          </p:cNvPicPr>
          <p:nvPr/>
        </p:nvPicPr>
        <p:blipFill>
          <a:blip r:embed="rId3" cstate="print"/>
          <a:stretch>
            <a:fillRect/>
          </a:stretch>
        </p:blipFill>
        <p:spPr>
          <a:xfrm>
            <a:off x="3143240" y="4071942"/>
            <a:ext cx="2964645" cy="2119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tress.jpg"/>
          <p:cNvPicPr>
            <a:picLocks noChangeAspect="1"/>
          </p:cNvPicPr>
          <p:nvPr/>
        </p:nvPicPr>
        <p:blipFill>
          <a:blip r:embed="rId4"/>
          <a:stretch>
            <a:fillRect/>
          </a:stretch>
        </p:blipFill>
        <p:spPr>
          <a:xfrm rot="19422157">
            <a:off x="1311046" y="4595189"/>
            <a:ext cx="1736961" cy="1378541"/>
          </a:xfrm>
          <a:prstGeom prst="rect">
            <a:avLst/>
          </a:prstGeom>
          <a:ln>
            <a:noFill/>
          </a:ln>
          <a:effectLst>
            <a:softEdge rad="112500"/>
          </a:effectLst>
        </p:spPr>
      </p:pic>
      <p:pic>
        <p:nvPicPr>
          <p:cNvPr id="8" name="Picture 7" descr="stressball.jpg"/>
          <p:cNvPicPr>
            <a:picLocks noChangeAspect="1"/>
          </p:cNvPicPr>
          <p:nvPr/>
        </p:nvPicPr>
        <p:blipFill>
          <a:blip r:embed="rId5" cstate="print"/>
          <a:stretch>
            <a:fillRect/>
          </a:stretch>
        </p:blipFill>
        <p:spPr>
          <a:xfrm rot="1783855">
            <a:off x="6301660" y="4195716"/>
            <a:ext cx="1585648" cy="192246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MY" sz="1600" b="1" dirty="0" err="1" smtClean="0">
                <a:cs typeface="Arial" pitchFamily="34" charset="0"/>
              </a:rPr>
              <a:t>Eustress</a:t>
            </a:r>
            <a:r>
              <a:rPr lang="en-MY" sz="1600" dirty="0" smtClean="0">
                <a:cs typeface="Arial" pitchFamily="34" charset="0"/>
              </a:rPr>
              <a:t> means beneficial stress either psychological, physical or biochemical (</a:t>
            </a:r>
            <a:r>
              <a:rPr lang="en-MY" sz="1600" dirty="0" err="1" smtClean="0">
                <a:cs typeface="Arial" pitchFamily="34" charset="0"/>
              </a:rPr>
              <a:t>hormesis</a:t>
            </a:r>
            <a:r>
              <a:rPr lang="en-MY" sz="1600" dirty="0" smtClean="0">
                <a:cs typeface="Arial" pitchFamily="34" charset="0"/>
              </a:rPr>
              <a:t>). </a:t>
            </a:r>
          </a:p>
          <a:p>
            <a:r>
              <a:rPr lang="en-MY" sz="1600" dirty="0" smtClean="0">
                <a:cs typeface="Arial" pitchFamily="34" charset="0"/>
              </a:rPr>
              <a:t>The term was coined by endocrinologist Hans </a:t>
            </a:r>
            <a:r>
              <a:rPr lang="en-MY" sz="1600" dirty="0" err="1" smtClean="0">
                <a:cs typeface="Arial" pitchFamily="34" charset="0"/>
              </a:rPr>
              <a:t>Selye</a:t>
            </a:r>
            <a:r>
              <a:rPr lang="en-MY" sz="1600" dirty="0" smtClean="0">
                <a:cs typeface="Arial" pitchFamily="34" charset="0"/>
              </a:rPr>
              <a:t>, consisting of the Greek prefix </a:t>
            </a:r>
            <a:r>
              <a:rPr lang="en-MY" sz="1600" dirty="0" err="1" smtClean="0">
                <a:cs typeface="Arial" pitchFamily="34" charset="0"/>
              </a:rPr>
              <a:t>eu</a:t>
            </a:r>
            <a:r>
              <a:rPr lang="en-MY" sz="1600" dirty="0" smtClean="0">
                <a:cs typeface="Arial" pitchFamily="34" charset="0"/>
              </a:rPr>
              <a:t> meaning "good", and stress, literally meaning </a:t>
            </a:r>
            <a:r>
              <a:rPr lang="en-MY" sz="1600" b="1" dirty="0" smtClean="0">
                <a:cs typeface="Arial" pitchFamily="34" charset="0"/>
              </a:rPr>
              <a:t>"good stress".</a:t>
            </a:r>
            <a:endParaRPr lang="en-US" sz="1600" b="1" dirty="0" smtClean="0">
              <a:cs typeface="Arial" pitchFamily="34" charset="0"/>
            </a:endParaRPr>
          </a:p>
          <a:p>
            <a:r>
              <a:rPr lang="en-US" sz="1600" b="1" dirty="0" err="1" smtClean="0">
                <a:cs typeface="Arial" pitchFamily="34" charset="0"/>
              </a:rPr>
              <a:t>Eustress</a:t>
            </a:r>
            <a:r>
              <a:rPr lang="en-US" sz="1600" dirty="0">
                <a:cs typeface="Arial" pitchFamily="34" charset="0"/>
              </a:rPr>
              <a:t>, or positive stress, has the following characteristics:</a:t>
            </a:r>
          </a:p>
          <a:p>
            <a:pPr lvl="1">
              <a:buFont typeface="Wingdings" pitchFamily="2" charset="2"/>
              <a:buChar char="Ø"/>
            </a:pPr>
            <a:r>
              <a:rPr lang="en-US" sz="1600" b="1" dirty="0">
                <a:cs typeface="Arial" pitchFamily="34" charset="0"/>
              </a:rPr>
              <a:t>Motivates, focuses energy.</a:t>
            </a:r>
            <a:endParaRPr lang="en-US" sz="1600" dirty="0">
              <a:cs typeface="Arial" pitchFamily="34" charset="0"/>
            </a:endParaRPr>
          </a:p>
          <a:p>
            <a:pPr lvl="1">
              <a:buFont typeface="Wingdings" pitchFamily="2" charset="2"/>
              <a:buChar char="Ø"/>
            </a:pPr>
            <a:r>
              <a:rPr lang="en-US" sz="1600" b="1" dirty="0">
                <a:cs typeface="Arial" pitchFamily="34" charset="0"/>
              </a:rPr>
              <a:t>Is short-term.</a:t>
            </a:r>
            <a:endParaRPr lang="en-US" sz="1600" dirty="0">
              <a:cs typeface="Arial" pitchFamily="34" charset="0"/>
            </a:endParaRPr>
          </a:p>
          <a:p>
            <a:pPr lvl="1">
              <a:buFont typeface="Wingdings" pitchFamily="2" charset="2"/>
              <a:buChar char="Ø"/>
            </a:pPr>
            <a:r>
              <a:rPr lang="en-US" sz="1600" b="1" dirty="0">
                <a:cs typeface="Arial" pitchFamily="34" charset="0"/>
              </a:rPr>
              <a:t>Is perceived as within our coping abilities.</a:t>
            </a:r>
            <a:endParaRPr lang="en-US" sz="1600" dirty="0">
              <a:cs typeface="Arial" pitchFamily="34" charset="0"/>
            </a:endParaRPr>
          </a:p>
          <a:p>
            <a:pPr lvl="1">
              <a:buFont typeface="Wingdings" pitchFamily="2" charset="2"/>
              <a:buChar char="Ø"/>
            </a:pPr>
            <a:r>
              <a:rPr lang="en-US" sz="1600" b="1" dirty="0">
                <a:cs typeface="Arial" pitchFamily="34" charset="0"/>
              </a:rPr>
              <a:t>Feels exciting.</a:t>
            </a:r>
            <a:endParaRPr lang="en-US" sz="1600" dirty="0">
              <a:cs typeface="Arial" pitchFamily="34" charset="0"/>
            </a:endParaRPr>
          </a:p>
          <a:p>
            <a:pPr lvl="1">
              <a:buFont typeface="Wingdings" pitchFamily="2" charset="2"/>
              <a:buChar char="Ø"/>
            </a:pPr>
            <a:r>
              <a:rPr lang="en-US" sz="1600" b="1" dirty="0">
                <a:cs typeface="Arial" pitchFamily="34" charset="0"/>
              </a:rPr>
              <a:t>Improves performance.</a:t>
            </a:r>
            <a:endParaRPr lang="en-US" sz="1600" dirty="0">
              <a:cs typeface="Arial" pitchFamily="34" charset="0"/>
            </a:endParaRPr>
          </a:p>
          <a:p>
            <a:endParaRPr lang="ms-MY" sz="2400" dirty="0"/>
          </a:p>
        </p:txBody>
      </p:sp>
      <p:sp>
        <p:nvSpPr>
          <p:cNvPr id="2" name="Title 1"/>
          <p:cNvSpPr>
            <a:spLocks noGrp="1"/>
          </p:cNvSpPr>
          <p:nvPr>
            <p:ph type="title"/>
          </p:nvPr>
        </p:nvSpPr>
        <p:spPr>
          <a:xfrm>
            <a:off x="928662" y="285728"/>
            <a:ext cx="2828916" cy="1011222"/>
          </a:xfrm>
          <a:noFill/>
          <a:ln>
            <a:noFill/>
          </a:ln>
        </p:spPr>
        <p:style>
          <a:lnRef idx="2">
            <a:schemeClr val="accent5"/>
          </a:lnRef>
          <a:fillRef idx="1">
            <a:schemeClr val="lt1"/>
          </a:fillRef>
          <a:effectRef idx="0">
            <a:schemeClr val="accent5"/>
          </a:effectRef>
          <a:fontRef idx="minor">
            <a:schemeClr val="dk1"/>
          </a:fontRef>
        </p:style>
        <p:txBody>
          <a:bodyPr>
            <a:normAutofit/>
          </a:bodyPr>
          <a:lstStyle/>
          <a:p>
            <a:r>
              <a:rPr lang="en-US" sz="4800" dirty="0" smtClean="0">
                <a:latin typeface="Berlin Sans FB Demi" pitchFamily="34" charset="0"/>
              </a:rPr>
              <a:t>Eustress</a:t>
            </a:r>
            <a:endParaRPr lang="ms-MY" sz="4800" dirty="0">
              <a:latin typeface="Berlin Sans FB Demi" pitchFamily="34" charset="0"/>
            </a:endParaRPr>
          </a:p>
        </p:txBody>
      </p:sp>
      <p:pic>
        <p:nvPicPr>
          <p:cNvPr id="4" name="Picture 3" descr="dddd-e1542116240122.jpg"/>
          <p:cNvPicPr>
            <a:picLocks noChangeAspect="1"/>
          </p:cNvPicPr>
          <p:nvPr/>
        </p:nvPicPr>
        <p:blipFill>
          <a:blip r:embed="rId2"/>
          <a:stretch>
            <a:fillRect/>
          </a:stretch>
        </p:blipFill>
        <p:spPr>
          <a:xfrm>
            <a:off x="5000628" y="4424094"/>
            <a:ext cx="3916686" cy="2433906"/>
          </a:xfrm>
          <a:prstGeom prst="rect">
            <a:avLst/>
          </a:prstGeom>
        </p:spPr>
      </p:pic>
    </p:spTree>
    <p:extLst>
      <p:ext uri="{BB962C8B-B14F-4D97-AF65-F5344CB8AC3E}">
        <p14:creationId xmlns:p14="http://schemas.microsoft.com/office/powerpoint/2010/main" xmlns="" val="68849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4143404"/>
          </a:xfrm>
        </p:spPr>
        <p:txBody>
          <a:bodyPr>
            <a:noAutofit/>
          </a:bodyPr>
          <a:lstStyle/>
          <a:p>
            <a:r>
              <a:rPr lang="en-MY" sz="1600" b="1" dirty="0" smtClean="0"/>
              <a:t>Distress</a:t>
            </a:r>
            <a:r>
              <a:rPr lang="en-MY" sz="1600" dirty="0" smtClean="0"/>
              <a:t> implies an external and usually temporary cause of great physical or mental strain and stress. The hurricane put everyone in great </a:t>
            </a:r>
            <a:r>
              <a:rPr lang="en-MY" sz="1600" b="1" dirty="0" smtClean="0"/>
              <a:t>distress</a:t>
            </a:r>
            <a:r>
              <a:rPr lang="en-MY" sz="1600" dirty="0" smtClean="0"/>
              <a:t> suffering implies conscious endurance of pain or </a:t>
            </a:r>
            <a:r>
              <a:rPr lang="en-MY" sz="1600" b="1" dirty="0" smtClean="0"/>
              <a:t>distress</a:t>
            </a:r>
            <a:r>
              <a:rPr lang="en-MY" sz="1600" dirty="0" smtClean="0"/>
              <a:t>.</a:t>
            </a:r>
            <a:endParaRPr lang="en-MY" sz="1600" b="1" dirty="0" smtClean="0"/>
          </a:p>
          <a:p>
            <a:r>
              <a:rPr lang="en-MY" sz="1600" b="1" dirty="0" smtClean="0"/>
              <a:t>Distress</a:t>
            </a:r>
            <a:r>
              <a:rPr lang="en-MY" sz="1600" dirty="0" smtClean="0"/>
              <a:t> is an unpleasant emotion, feeling, thought, condition, or behaviour. </a:t>
            </a:r>
          </a:p>
          <a:p>
            <a:r>
              <a:rPr lang="en-MY" sz="1600" b="1" dirty="0" smtClean="0"/>
              <a:t>Distress</a:t>
            </a:r>
            <a:r>
              <a:rPr lang="en-MY" sz="1600" dirty="0" smtClean="0"/>
              <a:t> can affect the way you think, feel, or act, and can make it hard to cope </a:t>
            </a:r>
            <a:endParaRPr lang="en-US" sz="1600" b="1" dirty="0" smtClean="0"/>
          </a:p>
          <a:p>
            <a:r>
              <a:rPr lang="en-US" sz="1600" b="1" dirty="0" smtClean="0"/>
              <a:t>Distress</a:t>
            </a:r>
            <a:r>
              <a:rPr lang="en-US" sz="1600" dirty="0"/>
              <a:t>, or negative stress, has the following characteristics:</a:t>
            </a:r>
          </a:p>
          <a:p>
            <a:pPr lvl="1">
              <a:buFont typeface="Wingdings" pitchFamily="2" charset="2"/>
              <a:buChar char="Ø"/>
            </a:pPr>
            <a:r>
              <a:rPr lang="en-US" sz="1600" b="1" dirty="0"/>
              <a:t>Causes anxiety or concern.</a:t>
            </a:r>
            <a:endParaRPr lang="en-US" sz="1600" dirty="0"/>
          </a:p>
          <a:p>
            <a:pPr lvl="1">
              <a:buFont typeface="Wingdings" pitchFamily="2" charset="2"/>
              <a:buChar char="Ø"/>
            </a:pPr>
            <a:r>
              <a:rPr lang="en-US" sz="1600" b="1" dirty="0"/>
              <a:t>Can be short- or long-term.</a:t>
            </a:r>
            <a:endParaRPr lang="en-US" sz="1600" dirty="0"/>
          </a:p>
          <a:p>
            <a:pPr lvl="1">
              <a:buFont typeface="Wingdings" pitchFamily="2" charset="2"/>
              <a:buChar char="Ø"/>
            </a:pPr>
            <a:r>
              <a:rPr lang="en-US" sz="1600" b="1" dirty="0"/>
              <a:t>Is perceived as outside of our coping abilities.</a:t>
            </a:r>
            <a:endParaRPr lang="en-US" sz="1600" dirty="0"/>
          </a:p>
          <a:p>
            <a:pPr lvl="1">
              <a:buFont typeface="Wingdings" pitchFamily="2" charset="2"/>
              <a:buChar char="Ø"/>
            </a:pPr>
            <a:r>
              <a:rPr lang="en-US" sz="1600" b="1" dirty="0"/>
              <a:t>Feels unpleasant.</a:t>
            </a:r>
            <a:endParaRPr lang="en-US" sz="1600" dirty="0"/>
          </a:p>
          <a:p>
            <a:pPr lvl="1">
              <a:buFont typeface="Wingdings" pitchFamily="2" charset="2"/>
              <a:buChar char="Ø"/>
            </a:pPr>
            <a:r>
              <a:rPr lang="en-US" sz="1600" b="1" dirty="0"/>
              <a:t>Decreases performance.</a:t>
            </a:r>
            <a:endParaRPr lang="en-US" sz="1600" dirty="0"/>
          </a:p>
          <a:p>
            <a:pPr lvl="1">
              <a:buFont typeface="Wingdings" pitchFamily="2" charset="2"/>
              <a:buChar char="Ø"/>
            </a:pPr>
            <a:r>
              <a:rPr lang="en-US" sz="1600" b="1" dirty="0"/>
              <a:t>Can lead to mental and physical problems.</a:t>
            </a:r>
            <a:endParaRPr lang="en-US" sz="1600" dirty="0"/>
          </a:p>
          <a:p>
            <a:endParaRPr lang="ms-MY" sz="1600" dirty="0"/>
          </a:p>
        </p:txBody>
      </p:sp>
      <p:sp>
        <p:nvSpPr>
          <p:cNvPr id="2" name="Title 1"/>
          <p:cNvSpPr>
            <a:spLocks noGrp="1"/>
          </p:cNvSpPr>
          <p:nvPr>
            <p:ph type="title"/>
          </p:nvPr>
        </p:nvSpPr>
        <p:spPr>
          <a:xfrm>
            <a:off x="857224" y="285728"/>
            <a:ext cx="2707764" cy="639762"/>
          </a:xfrm>
          <a:noFill/>
        </p:spPr>
        <p:txBody>
          <a:bodyPr>
            <a:noAutofit/>
          </a:bodyPr>
          <a:lstStyle/>
          <a:p>
            <a:r>
              <a:rPr lang="en-US" sz="4800" dirty="0" smtClean="0">
                <a:solidFill>
                  <a:schemeClr val="tx1"/>
                </a:solidFill>
                <a:effectLst/>
                <a:latin typeface="Berlin Sans FB Demi" pitchFamily="34" charset="0"/>
              </a:rPr>
              <a:t>Distress</a:t>
            </a:r>
            <a:endParaRPr lang="ms-MY" sz="4800" dirty="0">
              <a:solidFill>
                <a:schemeClr val="tx1"/>
              </a:solidFill>
              <a:effectLst/>
              <a:latin typeface="Berlin Sans FB Demi" pitchFamily="34" charset="0"/>
            </a:endParaRPr>
          </a:p>
        </p:txBody>
      </p:sp>
    </p:spTree>
    <p:extLst>
      <p:ext uri="{BB962C8B-B14F-4D97-AF65-F5344CB8AC3E}">
        <p14:creationId xmlns:p14="http://schemas.microsoft.com/office/powerpoint/2010/main" xmlns="" val="118135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a:solidFill>
            <a:schemeClr val="accent2"/>
          </a:solidFill>
        </p:spPr>
        <p:txBody>
          <a:bodyPr>
            <a:normAutofit fontScale="90000"/>
          </a:bodyPr>
          <a:lstStyle/>
          <a:p>
            <a:r>
              <a:rPr lang="en-US" dirty="0" smtClean="0"/>
              <a:t>Examples of Eustress &amp; Distress</a:t>
            </a:r>
            <a:endParaRPr lang="ms-MY" dirty="0"/>
          </a:p>
        </p:txBody>
      </p:sp>
      <p:sp>
        <p:nvSpPr>
          <p:cNvPr id="3" name="Content Placeholder 2"/>
          <p:cNvSpPr>
            <a:spLocks noGrp="1"/>
          </p:cNvSpPr>
          <p:nvPr>
            <p:ph idx="1"/>
          </p:nvPr>
        </p:nvSpPr>
        <p:spPr>
          <a:xfrm>
            <a:off x="1142976" y="1066800"/>
            <a:ext cx="7858180" cy="1219192"/>
          </a:xfrm>
        </p:spPr>
        <p:txBody>
          <a:bodyPr>
            <a:normAutofit fontScale="92500" lnSpcReduction="10000"/>
          </a:bodyPr>
          <a:lstStyle/>
          <a:p>
            <a:r>
              <a:rPr lang="en-US" sz="1600" dirty="0" smtClean="0"/>
              <a:t>It </a:t>
            </a:r>
            <a:r>
              <a:rPr lang="en-US" sz="1600" dirty="0"/>
              <a:t>is somewhat hard to categorize stressors into objective lists of those that cause </a:t>
            </a:r>
            <a:r>
              <a:rPr lang="en-US" sz="1600" b="1" dirty="0"/>
              <a:t>eustress</a:t>
            </a:r>
            <a:r>
              <a:rPr lang="en-US" sz="1600" dirty="0"/>
              <a:t> and those that cause </a:t>
            </a:r>
            <a:r>
              <a:rPr lang="en-US" sz="1600" b="1" dirty="0"/>
              <a:t>distress</a:t>
            </a:r>
            <a:r>
              <a:rPr lang="en-US" sz="1600" dirty="0"/>
              <a:t>, because </a:t>
            </a:r>
            <a:r>
              <a:rPr lang="en-US" sz="1600" b="1" i="1" dirty="0"/>
              <a:t>different people will have different reactions to particular situations</a:t>
            </a:r>
            <a:r>
              <a:rPr lang="en-US" sz="1600" b="1" dirty="0"/>
              <a:t>. </a:t>
            </a:r>
            <a:endParaRPr lang="en-US" sz="1600" b="1" dirty="0" smtClean="0"/>
          </a:p>
          <a:p>
            <a:r>
              <a:rPr lang="en-US" sz="1600" dirty="0" smtClean="0"/>
              <a:t>However</a:t>
            </a:r>
            <a:r>
              <a:rPr lang="en-US" sz="1600" dirty="0"/>
              <a:t>, </a:t>
            </a:r>
            <a:r>
              <a:rPr lang="en-US" sz="1600" dirty="0" smtClean="0"/>
              <a:t> </a:t>
            </a:r>
            <a:r>
              <a:rPr lang="en-US" sz="1600" b="1" dirty="0" smtClean="0"/>
              <a:t>by </a:t>
            </a:r>
            <a:r>
              <a:rPr lang="en-US" sz="1600" b="1" dirty="0"/>
              <a:t>generalizing</a:t>
            </a:r>
            <a:r>
              <a:rPr lang="en-US" sz="1600" dirty="0"/>
              <a:t>, we can compile a</a:t>
            </a:r>
            <a:r>
              <a:rPr lang="en-US" sz="1600" b="1" dirty="0"/>
              <a:t> list of</a:t>
            </a:r>
            <a:r>
              <a:rPr lang="en-US" sz="1600" dirty="0"/>
              <a:t> </a:t>
            </a:r>
            <a:r>
              <a:rPr lang="en-US" sz="1600" b="1" dirty="0"/>
              <a:t>stressors that are typically experienced as negative or positive to most people, most of the time.</a:t>
            </a:r>
            <a:endParaRPr lang="en-US" sz="1600" dirty="0"/>
          </a:p>
          <a:p>
            <a:endParaRPr lang="ms-MY" sz="1600" dirty="0"/>
          </a:p>
        </p:txBody>
      </p:sp>
      <p:sp>
        <p:nvSpPr>
          <p:cNvPr id="4" name="Rectangle 3"/>
          <p:cNvSpPr/>
          <p:nvPr/>
        </p:nvSpPr>
        <p:spPr>
          <a:xfrm>
            <a:off x="1214414" y="2357430"/>
            <a:ext cx="3643338" cy="4247317"/>
          </a:xfrm>
          <a:prstGeom prst="rect">
            <a:avLst/>
          </a:prstGeom>
        </p:spPr>
        <p:txBody>
          <a:bodyPr wrap="square">
            <a:spAutoFit/>
          </a:bodyPr>
          <a:lstStyle/>
          <a:p>
            <a:r>
              <a:rPr lang="en-US" sz="1600" dirty="0" smtClean="0">
                <a:latin typeface="+mn-lt"/>
              </a:rPr>
              <a:t>Examples of </a:t>
            </a:r>
            <a:r>
              <a:rPr lang="en-US" sz="1600" b="1" i="1" dirty="0" smtClean="0">
                <a:solidFill>
                  <a:srgbClr val="FF0000"/>
                </a:solidFill>
                <a:latin typeface="+mn-lt"/>
              </a:rPr>
              <a:t>negative personal stressors</a:t>
            </a:r>
            <a:r>
              <a:rPr lang="en-US" sz="1600" dirty="0" smtClean="0">
                <a:solidFill>
                  <a:srgbClr val="FF0000"/>
                </a:solidFill>
                <a:latin typeface="+mn-lt"/>
              </a:rPr>
              <a:t> </a:t>
            </a:r>
            <a:r>
              <a:rPr lang="en-US" sz="1600" dirty="0" smtClean="0">
                <a:latin typeface="+mn-lt"/>
              </a:rPr>
              <a:t>include:</a:t>
            </a:r>
          </a:p>
          <a:p>
            <a:pPr lvl="1">
              <a:buFont typeface="Wingdings" pitchFamily="2" charset="2"/>
              <a:buChar char="Ø"/>
            </a:pPr>
            <a:r>
              <a:rPr lang="en-US" sz="1400" dirty="0" smtClean="0">
                <a:latin typeface="+mn-lt"/>
              </a:rPr>
              <a:t>The death of a spouse.</a:t>
            </a:r>
          </a:p>
          <a:p>
            <a:pPr lvl="1">
              <a:buFont typeface="Wingdings" pitchFamily="2" charset="2"/>
              <a:buChar char="Ø"/>
            </a:pPr>
            <a:r>
              <a:rPr lang="en-US" sz="1400" dirty="0" smtClean="0">
                <a:latin typeface="+mn-lt"/>
              </a:rPr>
              <a:t>Filing for divorce.</a:t>
            </a:r>
          </a:p>
          <a:p>
            <a:pPr lvl="1">
              <a:buFont typeface="Wingdings" pitchFamily="2" charset="2"/>
              <a:buChar char="Ø"/>
            </a:pPr>
            <a:r>
              <a:rPr lang="en-US" sz="1400" dirty="0" smtClean="0">
                <a:latin typeface="+mn-lt"/>
              </a:rPr>
              <a:t>Losing contact with loved ones.</a:t>
            </a:r>
          </a:p>
          <a:p>
            <a:pPr lvl="1">
              <a:buFont typeface="Wingdings" pitchFamily="2" charset="2"/>
              <a:buChar char="Ø"/>
            </a:pPr>
            <a:r>
              <a:rPr lang="en-US" sz="1400" dirty="0" smtClean="0">
                <a:latin typeface="+mn-lt"/>
              </a:rPr>
              <a:t>The death of a family member.</a:t>
            </a:r>
          </a:p>
          <a:p>
            <a:pPr lvl="1">
              <a:buFont typeface="Wingdings" pitchFamily="2" charset="2"/>
              <a:buChar char="Ø"/>
            </a:pPr>
            <a:r>
              <a:rPr lang="en-US" sz="1400" dirty="0" smtClean="0">
                <a:latin typeface="+mn-lt"/>
              </a:rPr>
              <a:t>Hospitalization (oneself or a family member).</a:t>
            </a:r>
          </a:p>
          <a:p>
            <a:pPr lvl="1">
              <a:buFont typeface="Wingdings" pitchFamily="2" charset="2"/>
              <a:buChar char="Ø"/>
            </a:pPr>
            <a:r>
              <a:rPr lang="en-US" sz="1400" dirty="0" smtClean="0">
                <a:latin typeface="+mn-lt"/>
              </a:rPr>
              <a:t>Injury or illness (oneself or a family member).</a:t>
            </a:r>
          </a:p>
          <a:p>
            <a:pPr lvl="1">
              <a:buFont typeface="Wingdings" pitchFamily="2" charset="2"/>
              <a:buChar char="Ø"/>
            </a:pPr>
            <a:r>
              <a:rPr lang="en-US" sz="1400" dirty="0" smtClean="0">
                <a:latin typeface="+mn-lt"/>
              </a:rPr>
              <a:t>Being abused or neglected.</a:t>
            </a:r>
          </a:p>
          <a:p>
            <a:pPr lvl="1">
              <a:buFont typeface="Wingdings" pitchFamily="2" charset="2"/>
              <a:buChar char="Ø"/>
            </a:pPr>
            <a:r>
              <a:rPr lang="en-US" sz="1400" dirty="0" smtClean="0">
                <a:latin typeface="+mn-lt"/>
              </a:rPr>
              <a:t>Separation from a spouse or committed relationship partner.</a:t>
            </a:r>
          </a:p>
          <a:p>
            <a:pPr lvl="1">
              <a:buFont typeface="Wingdings" pitchFamily="2" charset="2"/>
              <a:buChar char="Ø"/>
            </a:pPr>
            <a:r>
              <a:rPr lang="en-US" sz="1400" dirty="0" smtClean="0">
                <a:latin typeface="+mn-lt"/>
              </a:rPr>
              <a:t>Conflict in interpersonal relationships.</a:t>
            </a:r>
          </a:p>
          <a:p>
            <a:pPr lvl="1">
              <a:buFont typeface="Wingdings" pitchFamily="2" charset="2"/>
              <a:buChar char="Ø"/>
            </a:pPr>
            <a:r>
              <a:rPr lang="en-US" sz="1400" dirty="0" smtClean="0">
                <a:latin typeface="+mn-lt"/>
              </a:rPr>
              <a:t>Bankruptcy/Money Problems.</a:t>
            </a:r>
          </a:p>
          <a:p>
            <a:pPr lvl="1">
              <a:buFont typeface="Wingdings" pitchFamily="2" charset="2"/>
              <a:buChar char="Ø"/>
            </a:pPr>
            <a:r>
              <a:rPr lang="en-US" sz="1400" dirty="0" smtClean="0">
                <a:latin typeface="+mn-lt"/>
              </a:rPr>
              <a:t>Unemployment.</a:t>
            </a:r>
          </a:p>
          <a:p>
            <a:pPr lvl="1">
              <a:buFont typeface="Wingdings" pitchFamily="2" charset="2"/>
              <a:buChar char="Ø"/>
            </a:pPr>
            <a:r>
              <a:rPr lang="en-US" sz="1400" dirty="0" smtClean="0">
                <a:latin typeface="+mn-lt"/>
              </a:rPr>
              <a:t>Sleep problems.</a:t>
            </a:r>
          </a:p>
          <a:p>
            <a:pPr lvl="1">
              <a:buFont typeface="Wingdings" pitchFamily="2" charset="2"/>
              <a:buChar char="Ø"/>
            </a:pPr>
            <a:r>
              <a:rPr lang="en-US" sz="1400" dirty="0" smtClean="0">
                <a:latin typeface="+mn-lt"/>
              </a:rPr>
              <a:t>Children's problems at school.</a:t>
            </a:r>
          </a:p>
          <a:p>
            <a:pPr lvl="1">
              <a:buFont typeface="Wingdings" pitchFamily="2" charset="2"/>
              <a:buChar char="Ø"/>
            </a:pPr>
            <a:r>
              <a:rPr lang="en-US" sz="1400" dirty="0" smtClean="0">
                <a:latin typeface="+mn-lt"/>
              </a:rPr>
              <a:t>Legal problems.</a:t>
            </a:r>
            <a:endParaRPr lang="en-US" sz="1400" dirty="0">
              <a:latin typeface="+mn-lt"/>
            </a:endParaRPr>
          </a:p>
        </p:txBody>
      </p:sp>
      <p:sp>
        <p:nvSpPr>
          <p:cNvPr id="5" name="Content Placeholder 2"/>
          <p:cNvSpPr txBox="1">
            <a:spLocks/>
          </p:cNvSpPr>
          <p:nvPr/>
        </p:nvSpPr>
        <p:spPr>
          <a:xfrm>
            <a:off x="5143504" y="2357430"/>
            <a:ext cx="3786214" cy="4143404"/>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Examples of </a:t>
            </a:r>
            <a:r>
              <a:rPr kumimoji="0" lang="en-US" sz="1600" b="1" i="1" u="none" strike="noStrike" kern="1200" cap="none" spc="0" normalizeH="0" baseline="0" noProof="0" dirty="0" smtClean="0">
                <a:ln>
                  <a:noFill/>
                </a:ln>
                <a:solidFill>
                  <a:srgbClr val="FF0000"/>
                </a:solidFill>
                <a:effectLst/>
                <a:uLnTx/>
                <a:uFillTx/>
                <a:latin typeface="+mn-lt"/>
                <a:ea typeface="+mn-ea"/>
                <a:cs typeface="+mn-cs"/>
              </a:rPr>
              <a:t>positive personal</a:t>
            </a:r>
            <a:r>
              <a:rPr kumimoji="0" lang="en-US" sz="1600" b="1" i="1" u="none" strike="noStrike" kern="1200" cap="none" spc="0" normalizeH="0" noProof="0" dirty="0" smtClean="0">
                <a:ln>
                  <a:noFill/>
                </a:ln>
                <a:solidFill>
                  <a:srgbClr val="FF0000"/>
                </a:solidFill>
                <a:effectLst/>
                <a:uLnTx/>
                <a:uFillTx/>
                <a:latin typeface="+mn-lt"/>
                <a:ea typeface="+mn-ea"/>
                <a:cs typeface="+mn-cs"/>
              </a:rPr>
              <a:t> </a:t>
            </a:r>
            <a:r>
              <a:rPr kumimoji="0" lang="en-US" sz="1600" b="1" i="1" u="none" strike="noStrike" kern="1200" cap="none" spc="0" normalizeH="0" baseline="0" noProof="0" dirty="0" smtClean="0">
                <a:ln>
                  <a:noFill/>
                </a:ln>
                <a:solidFill>
                  <a:srgbClr val="FF0000"/>
                </a:solidFill>
                <a:effectLst/>
                <a:uLnTx/>
                <a:uFillTx/>
                <a:latin typeface="+mn-lt"/>
                <a:ea typeface="+mn-ea"/>
                <a:cs typeface="+mn-cs"/>
              </a:rPr>
              <a:t>stressors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include: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Receiving a promotion or raise at work.</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Starting a new job.</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Marriage.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Buying a home.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Having a child.</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Moving.</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Taking a vacation.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Holiday seasons.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Retiring.</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Ø"/>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Taking educational classes or learning a new hobby.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ms-MY"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41228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8596" y="1285860"/>
            <a:ext cx="8329642" cy="281006"/>
          </a:xfrm>
          <a:noFill/>
          <a:ln>
            <a:noFill/>
          </a:ln>
        </p:spPr>
        <p:txBody>
          <a:bodyPr>
            <a:normAutofit fontScale="90000"/>
          </a:bodyPr>
          <a:lstStyle/>
          <a:p>
            <a:r>
              <a:rPr lang="en-US" sz="4000" b="1" dirty="0" smtClean="0"/>
              <a:t>Acute </a:t>
            </a:r>
            <a:r>
              <a:rPr lang="en-US" sz="4000" b="1" dirty="0"/>
              <a:t>and Chronic stress</a:t>
            </a:r>
            <a:r>
              <a:rPr lang="en-US" sz="4000" dirty="0"/>
              <a:t/>
            </a:r>
            <a:br>
              <a:rPr lang="en-US" sz="4000" dirty="0"/>
            </a:br>
            <a:endParaRPr lang="en-US" sz="4000" dirty="0"/>
          </a:p>
        </p:txBody>
      </p:sp>
      <p:sp>
        <p:nvSpPr>
          <p:cNvPr id="32771" name="Rectangle 3"/>
          <p:cNvSpPr>
            <a:spLocks noGrp="1" noChangeArrowheads="1"/>
          </p:cNvSpPr>
          <p:nvPr>
            <p:ph sz="quarter" idx="1"/>
          </p:nvPr>
        </p:nvSpPr>
        <p:spPr>
          <a:xfrm>
            <a:off x="500034" y="1428736"/>
            <a:ext cx="4572032" cy="4876800"/>
          </a:xfrm>
        </p:spPr>
        <p:txBody>
          <a:bodyPr>
            <a:normAutofit/>
          </a:bodyPr>
          <a:lstStyle/>
          <a:p>
            <a:r>
              <a:rPr lang="en-US" sz="2000" b="1" i="1" u="sng" dirty="0">
                <a:effectLst/>
                <a:latin typeface="Centaur" pitchFamily="18" charset="0"/>
              </a:rPr>
              <a:t>Acute stress</a:t>
            </a:r>
            <a:r>
              <a:rPr lang="en-US" sz="2000" b="1" i="1" dirty="0">
                <a:latin typeface="Centaur" pitchFamily="18" charset="0"/>
              </a:rPr>
              <a:t> </a:t>
            </a:r>
            <a:endParaRPr lang="en-US" sz="2000" b="1" i="1" dirty="0" smtClean="0">
              <a:latin typeface="Centaur" pitchFamily="18" charset="0"/>
            </a:endParaRPr>
          </a:p>
          <a:p>
            <a:pPr lvl="1">
              <a:buFont typeface="Wingdings" pitchFamily="2" charset="2"/>
              <a:buChar char="Ø"/>
            </a:pPr>
            <a:r>
              <a:rPr lang="en-US" sz="1800" dirty="0" smtClean="0">
                <a:latin typeface="Centaur" pitchFamily="18" charset="0"/>
              </a:rPr>
              <a:t>is </a:t>
            </a:r>
            <a:r>
              <a:rPr lang="en-US" sz="1800" dirty="0">
                <a:latin typeface="Centaur" pitchFamily="18" charset="0"/>
              </a:rPr>
              <a:t>the reaction to an immediate threat, commonly known as the </a:t>
            </a:r>
            <a:r>
              <a:rPr lang="en-US" sz="1800" b="1" i="1" dirty="0">
                <a:latin typeface="Centaur" pitchFamily="18" charset="0"/>
              </a:rPr>
              <a:t>fight or flight </a:t>
            </a:r>
            <a:r>
              <a:rPr lang="en-US" sz="1800" dirty="0">
                <a:latin typeface="Centaur" pitchFamily="18" charset="0"/>
              </a:rPr>
              <a:t>response. </a:t>
            </a:r>
            <a:endParaRPr lang="en-US" sz="1800" dirty="0" smtClean="0">
              <a:latin typeface="Centaur" pitchFamily="18" charset="0"/>
            </a:endParaRPr>
          </a:p>
          <a:p>
            <a:pPr lvl="1">
              <a:buFont typeface="Wingdings" pitchFamily="2" charset="2"/>
              <a:buChar char="Ø"/>
            </a:pPr>
            <a:r>
              <a:rPr lang="en-US" sz="1800" dirty="0" smtClean="0">
                <a:latin typeface="Centaur" pitchFamily="18" charset="0"/>
              </a:rPr>
              <a:t>The </a:t>
            </a:r>
            <a:r>
              <a:rPr lang="en-US" sz="1800" dirty="0">
                <a:latin typeface="Centaur" pitchFamily="18" charset="0"/>
              </a:rPr>
              <a:t>threat can be any situation that is experienced, even subconsciously or falsely, as a danger . Short term. Ex: </a:t>
            </a:r>
            <a:r>
              <a:rPr lang="en-US" sz="1800" dirty="0" smtClean="0">
                <a:latin typeface="Centaur" pitchFamily="18" charset="0"/>
              </a:rPr>
              <a:t> Assignment!</a:t>
            </a:r>
          </a:p>
          <a:p>
            <a:pPr lvl="1">
              <a:buNone/>
            </a:pPr>
            <a:endParaRPr lang="en-US" sz="1800" dirty="0">
              <a:latin typeface="Centaur" pitchFamily="18" charset="0"/>
            </a:endParaRPr>
          </a:p>
          <a:p>
            <a:r>
              <a:rPr lang="en-US" sz="2000" b="1" i="1" u="sng" dirty="0">
                <a:latin typeface="Centaur" pitchFamily="18" charset="0"/>
              </a:rPr>
              <a:t>Chronic Stress </a:t>
            </a:r>
            <a:endParaRPr lang="en-US" sz="2000" b="1" i="1" u="sng" dirty="0" smtClean="0">
              <a:latin typeface="Centaur" pitchFamily="18" charset="0"/>
            </a:endParaRPr>
          </a:p>
          <a:p>
            <a:pPr lvl="1">
              <a:buFont typeface="Wingdings" pitchFamily="2" charset="2"/>
              <a:buChar char="Ø"/>
            </a:pPr>
            <a:r>
              <a:rPr lang="en-US" sz="1800" dirty="0" smtClean="0">
                <a:latin typeface="Centaur" pitchFamily="18" charset="0"/>
              </a:rPr>
              <a:t>Frequently</a:t>
            </a:r>
            <a:r>
              <a:rPr lang="en-US" sz="1800" dirty="0">
                <a:latin typeface="Centaur" pitchFamily="18" charset="0"/>
              </a:rPr>
              <a:t>, however, modern life poses on-going stressful situations that are not short-lived and the urge to act (to fight or to flee) must be suppressed. Stress, then, becomes chronic. </a:t>
            </a:r>
            <a:endParaRPr lang="en-US" sz="1800" dirty="0" smtClean="0">
              <a:latin typeface="Centaur" pitchFamily="18" charset="0"/>
            </a:endParaRPr>
          </a:p>
          <a:p>
            <a:pPr lvl="1">
              <a:buFont typeface="Wingdings" pitchFamily="2" charset="2"/>
              <a:buChar char="Ø"/>
            </a:pPr>
            <a:r>
              <a:rPr lang="en-US" sz="1800" dirty="0" smtClean="0">
                <a:latin typeface="Centaur" pitchFamily="18" charset="0"/>
              </a:rPr>
              <a:t>Long </a:t>
            </a:r>
            <a:r>
              <a:rPr lang="en-US" sz="1800" dirty="0">
                <a:latin typeface="Centaur" pitchFamily="18" charset="0"/>
              </a:rPr>
              <a:t>term. Ex: relationship problem, financial worries </a:t>
            </a:r>
          </a:p>
        </p:txBody>
      </p:sp>
      <p:pic>
        <p:nvPicPr>
          <p:cNvPr id="4" name="Picture 3" descr="1_3sDswiIeiPYJGWv2vLEsmw.jpeg"/>
          <p:cNvPicPr>
            <a:picLocks noChangeAspect="1"/>
          </p:cNvPicPr>
          <p:nvPr/>
        </p:nvPicPr>
        <p:blipFill>
          <a:blip r:embed="rId3"/>
          <a:srcRect l="18125" r="19062"/>
          <a:stretch>
            <a:fillRect/>
          </a:stretch>
        </p:blipFill>
        <p:spPr>
          <a:xfrm>
            <a:off x="5429256" y="2357430"/>
            <a:ext cx="3327575" cy="27875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42910" y="1714488"/>
            <a:ext cx="7901014" cy="4114800"/>
          </a:xfrm>
        </p:spPr>
        <p:txBody>
          <a:bodyPr>
            <a:normAutofit/>
          </a:bodyPr>
          <a:lstStyle/>
          <a:p>
            <a:r>
              <a:rPr lang="en-US" sz="4400" b="1" dirty="0" smtClean="0">
                <a:solidFill>
                  <a:schemeClr val="accent1"/>
                </a:solidFill>
                <a:latin typeface="Segoe UI Semilight" pitchFamily="34" charset="0"/>
                <a:cs typeface="Segoe UI Semilight" pitchFamily="34" charset="0"/>
              </a:rPr>
              <a:t>Physiology</a:t>
            </a:r>
            <a:endParaRPr lang="en-US" sz="4400" b="1" dirty="0" smtClean="0">
              <a:solidFill>
                <a:schemeClr val="accent1"/>
              </a:solidFill>
              <a:latin typeface="Segoe UI Semilight" pitchFamily="34" charset="0"/>
              <a:cs typeface="Segoe UI Semilight" pitchFamily="34" charset="0"/>
            </a:endParaRPr>
          </a:p>
          <a:p>
            <a:r>
              <a:rPr lang="en-US" sz="4400" b="1" dirty="0" smtClean="0">
                <a:solidFill>
                  <a:schemeClr val="accent1"/>
                </a:solidFill>
                <a:latin typeface="Segoe UI Semilight" pitchFamily="34" charset="0"/>
                <a:cs typeface="Segoe UI Semilight" pitchFamily="34" charset="0"/>
              </a:rPr>
              <a:t>Psychology</a:t>
            </a:r>
          </a:p>
          <a:p>
            <a:r>
              <a:rPr lang="en-US" sz="4400" b="1" dirty="0" smtClean="0">
                <a:solidFill>
                  <a:schemeClr val="accent1"/>
                </a:solidFill>
                <a:latin typeface="Segoe UI Semilight" pitchFamily="34" charset="0"/>
                <a:cs typeface="Segoe UI Semilight" pitchFamily="34" charset="0"/>
              </a:rPr>
              <a:t>Behavioral</a:t>
            </a:r>
            <a:endParaRPr lang="en-US" sz="4400" b="1" dirty="0">
              <a:solidFill>
                <a:schemeClr val="accent1"/>
              </a:solidFill>
              <a:latin typeface="Segoe UI Semilight" pitchFamily="34" charset="0"/>
              <a:cs typeface="Segoe UI Semilight" pitchFamily="34" charset="0"/>
            </a:endParaRPr>
          </a:p>
          <a:p>
            <a:r>
              <a:rPr lang="en-US" sz="4400" b="1" dirty="0" smtClean="0">
                <a:solidFill>
                  <a:schemeClr val="accent1"/>
                </a:solidFill>
                <a:latin typeface="Segoe UI Semilight" pitchFamily="34" charset="0"/>
                <a:cs typeface="Segoe UI Semilight" pitchFamily="34" charset="0"/>
              </a:rPr>
              <a:t>Benefit of Response</a:t>
            </a:r>
            <a:endParaRPr lang="en-US" sz="4400" b="1" dirty="0">
              <a:solidFill>
                <a:schemeClr val="accent1"/>
              </a:solidFill>
              <a:latin typeface="Segoe UI Semilight" pitchFamily="34" charset="0"/>
              <a:cs typeface="Segoe UI Semilight" pitchFamily="34" charset="0"/>
            </a:endParaRPr>
          </a:p>
        </p:txBody>
      </p:sp>
      <p:sp>
        <p:nvSpPr>
          <p:cNvPr id="13314" name="Rectangle 2"/>
          <p:cNvSpPr>
            <a:spLocks noGrp="1" noChangeArrowheads="1"/>
          </p:cNvSpPr>
          <p:nvPr>
            <p:ph type="title"/>
          </p:nvPr>
        </p:nvSpPr>
        <p:spPr>
          <a:xfrm>
            <a:off x="714348" y="274638"/>
            <a:ext cx="7972452" cy="1143000"/>
          </a:xfrm>
          <a:ln/>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4800" b="1" dirty="0" smtClean="0">
                <a:solidFill>
                  <a:schemeClr val="tx1"/>
                </a:solidFill>
                <a:effectLst/>
                <a:latin typeface="Berlin Sans FB Demi" pitchFamily="34" charset="0"/>
              </a:rPr>
              <a:t>*STRESS REACTION*</a:t>
            </a:r>
            <a:endParaRPr lang="en-US" sz="4800" dirty="0">
              <a:solidFill>
                <a:schemeClr val="tx1"/>
              </a:solidFill>
              <a:effectLst/>
              <a:latin typeface="Berlin Sans FB Dem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643570" y="1785926"/>
            <a:ext cx="3114668" cy="264320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smtClean="0">
                <a:latin typeface="Algerian" pitchFamily="82" charset="0"/>
              </a:rPr>
              <a:t/>
            </a:r>
            <a:br>
              <a:rPr lang="en-US" b="1" dirty="0" smtClean="0">
                <a:latin typeface="Algerian" pitchFamily="82" charset="0"/>
              </a:rPr>
            </a:br>
            <a:r>
              <a:rPr lang="en-US" b="1" dirty="0" smtClean="0">
                <a:latin typeface="Algerian" pitchFamily="82" charset="0"/>
              </a:rPr>
              <a:t>Physical </a:t>
            </a:r>
            <a:r>
              <a:rPr lang="en-US" b="1" dirty="0">
                <a:latin typeface="Algerian" pitchFamily="82" charset="0"/>
              </a:rPr>
              <a:t>Responses</a:t>
            </a:r>
            <a:br>
              <a:rPr lang="en-US" b="1" dirty="0">
                <a:latin typeface="Algerian" pitchFamily="82" charset="0"/>
              </a:rPr>
            </a:br>
            <a:r>
              <a:rPr lang="en-US" b="1" dirty="0">
                <a:latin typeface="Algerian" pitchFamily="82" charset="0"/>
              </a:rPr>
              <a:t>to Stress</a:t>
            </a:r>
            <a:br>
              <a:rPr lang="en-US" b="1" dirty="0">
                <a:latin typeface="Algerian" pitchFamily="82" charset="0"/>
              </a:rPr>
            </a:br>
            <a:endParaRPr lang="en-US" b="1" dirty="0">
              <a:latin typeface="Algerian" pitchFamily="82" charset="0"/>
            </a:endParaRPr>
          </a:p>
        </p:txBody>
      </p:sp>
      <p:sp>
        <p:nvSpPr>
          <p:cNvPr id="7171" name="Rectangle 3"/>
          <p:cNvSpPr>
            <a:spLocks noGrp="1" noChangeArrowheads="1"/>
          </p:cNvSpPr>
          <p:nvPr>
            <p:ph idx="1"/>
          </p:nvPr>
        </p:nvSpPr>
        <p:spPr>
          <a:xfrm>
            <a:off x="1214414" y="609600"/>
            <a:ext cx="4286280" cy="5867400"/>
          </a:xfrm>
        </p:spPr>
        <p:txBody>
          <a:bodyPr>
            <a:normAutofit lnSpcReduction="10000"/>
          </a:bodyPr>
          <a:lstStyle/>
          <a:p>
            <a:pPr>
              <a:lnSpc>
                <a:spcPct val="80000"/>
              </a:lnSpc>
            </a:pPr>
            <a:r>
              <a:rPr lang="en-US" sz="2400" b="1" dirty="0">
                <a:latin typeface="Centaur" pitchFamily="18" charset="0"/>
              </a:rPr>
              <a:t> </a:t>
            </a:r>
            <a:r>
              <a:rPr lang="en-US" sz="2400" b="1" dirty="0" smtClean="0">
                <a:latin typeface="Centaur" pitchFamily="18" charset="0"/>
              </a:rPr>
              <a:t>Butterflies in the stomach </a:t>
            </a:r>
          </a:p>
          <a:p>
            <a:pPr>
              <a:lnSpc>
                <a:spcPct val="80000"/>
              </a:lnSpc>
            </a:pPr>
            <a:r>
              <a:rPr lang="en-US" sz="2400" b="1" dirty="0" smtClean="0">
                <a:latin typeface="Centaur" pitchFamily="18" charset="0"/>
              </a:rPr>
              <a:t> Change in appetite </a:t>
            </a:r>
          </a:p>
          <a:p>
            <a:pPr>
              <a:lnSpc>
                <a:spcPct val="80000"/>
              </a:lnSpc>
            </a:pPr>
            <a:r>
              <a:rPr lang="en-US" sz="2400" b="1" dirty="0" smtClean="0">
                <a:latin typeface="Centaur" pitchFamily="18" charset="0"/>
              </a:rPr>
              <a:t> Chest pains </a:t>
            </a:r>
          </a:p>
          <a:p>
            <a:pPr>
              <a:lnSpc>
                <a:spcPct val="80000"/>
              </a:lnSpc>
            </a:pPr>
            <a:r>
              <a:rPr lang="en-US" sz="2400" b="1" dirty="0" smtClean="0">
                <a:latin typeface="Centaur" pitchFamily="18" charset="0"/>
              </a:rPr>
              <a:t> Diarrhea </a:t>
            </a:r>
          </a:p>
          <a:p>
            <a:pPr>
              <a:lnSpc>
                <a:spcPct val="80000"/>
              </a:lnSpc>
            </a:pPr>
            <a:r>
              <a:rPr lang="en-US" sz="2400" b="1" dirty="0" smtClean="0">
                <a:latin typeface="Centaur" pitchFamily="18" charset="0"/>
              </a:rPr>
              <a:t> Dilated pupils </a:t>
            </a:r>
          </a:p>
          <a:p>
            <a:pPr>
              <a:lnSpc>
                <a:spcPct val="80000"/>
              </a:lnSpc>
            </a:pPr>
            <a:r>
              <a:rPr lang="en-US" sz="2400" b="1" dirty="0" smtClean="0">
                <a:latin typeface="Centaur" pitchFamily="18" charset="0"/>
              </a:rPr>
              <a:t> Dry mouth </a:t>
            </a:r>
          </a:p>
          <a:p>
            <a:pPr>
              <a:lnSpc>
                <a:spcPct val="80000"/>
              </a:lnSpc>
            </a:pPr>
            <a:r>
              <a:rPr lang="en-US" sz="2400" b="1" dirty="0" smtClean="0">
                <a:latin typeface="Centaur" pitchFamily="18" charset="0"/>
              </a:rPr>
              <a:t> Frequently passing urine </a:t>
            </a:r>
          </a:p>
          <a:p>
            <a:pPr>
              <a:lnSpc>
                <a:spcPct val="80000"/>
              </a:lnSpc>
            </a:pPr>
            <a:r>
              <a:rPr lang="en-US" sz="2400" b="1" dirty="0" smtClean="0">
                <a:latin typeface="Centaur" pitchFamily="18" charset="0"/>
              </a:rPr>
              <a:t> Headaches </a:t>
            </a:r>
          </a:p>
          <a:p>
            <a:pPr>
              <a:lnSpc>
                <a:spcPct val="80000"/>
              </a:lnSpc>
            </a:pPr>
            <a:r>
              <a:rPr lang="en-US" sz="2400" b="1" dirty="0" smtClean="0">
                <a:latin typeface="Centaur" pitchFamily="18" charset="0"/>
              </a:rPr>
              <a:t> Indigestion </a:t>
            </a:r>
          </a:p>
          <a:p>
            <a:pPr>
              <a:lnSpc>
                <a:spcPct val="80000"/>
              </a:lnSpc>
            </a:pPr>
            <a:r>
              <a:rPr lang="en-US" sz="2400" b="1" dirty="0" smtClean="0">
                <a:latin typeface="Centaur" pitchFamily="18" charset="0"/>
              </a:rPr>
              <a:t> Muscle tension </a:t>
            </a:r>
          </a:p>
          <a:p>
            <a:pPr>
              <a:lnSpc>
                <a:spcPct val="80000"/>
              </a:lnSpc>
            </a:pPr>
            <a:r>
              <a:rPr lang="en-US" sz="2400" b="1" dirty="0" smtClean="0">
                <a:latin typeface="Centaur" pitchFamily="18" charset="0"/>
              </a:rPr>
              <a:t> Over-alertness </a:t>
            </a:r>
          </a:p>
          <a:p>
            <a:pPr>
              <a:lnSpc>
                <a:spcPct val="80000"/>
              </a:lnSpc>
            </a:pPr>
            <a:r>
              <a:rPr lang="en-US" sz="2400" b="1" dirty="0" smtClean="0">
                <a:latin typeface="Centaur" pitchFamily="18" charset="0"/>
              </a:rPr>
              <a:t> Pins and needles </a:t>
            </a:r>
          </a:p>
          <a:p>
            <a:pPr>
              <a:lnSpc>
                <a:spcPct val="80000"/>
              </a:lnSpc>
            </a:pPr>
            <a:r>
              <a:rPr lang="en-US" sz="2400" b="1" dirty="0" smtClean="0">
                <a:latin typeface="Centaur" pitchFamily="18" charset="0"/>
              </a:rPr>
              <a:t> Rapid, uneven heartbeat </a:t>
            </a:r>
          </a:p>
          <a:p>
            <a:pPr>
              <a:lnSpc>
                <a:spcPct val="80000"/>
              </a:lnSpc>
            </a:pPr>
            <a:r>
              <a:rPr lang="en-US" sz="2400" b="1" dirty="0" smtClean="0">
                <a:latin typeface="Centaur" pitchFamily="18" charset="0"/>
              </a:rPr>
              <a:t> Sleep problems </a:t>
            </a:r>
          </a:p>
          <a:p>
            <a:pPr>
              <a:lnSpc>
                <a:spcPct val="80000"/>
              </a:lnSpc>
            </a:pPr>
            <a:r>
              <a:rPr lang="en-US" sz="2400" b="1" dirty="0" smtClean="0">
                <a:latin typeface="Centaur" pitchFamily="18" charset="0"/>
              </a:rPr>
              <a:t> Sweating </a:t>
            </a:r>
          </a:p>
          <a:p>
            <a:pPr>
              <a:lnSpc>
                <a:spcPct val="80000"/>
              </a:lnSpc>
            </a:pPr>
            <a:r>
              <a:rPr lang="en-US" sz="2400" b="1" dirty="0" smtClean="0">
                <a:latin typeface="Centaur" pitchFamily="18" charset="0"/>
              </a:rPr>
              <a:t> Unexplained pains</a:t>
            </a:r>
            <a:br>
              <a:rPr lang="en-US" sz="2400" b="1" dirty="0" smtClean="0">
                <a:latin typeface="Centaur" pitchFamily="18" charset="0"/>
              </a:rPr>
            </a:br>
            <a:endParaRPr lang="en-US" sz="2400" b="1" dirty="0" smtClean="0">
              <a:latin typeface="Centaur" pitchFamily="18" charset="0"/>
            </a:endParaRPr>
          </a:p>
          <a:p>
            <a:pPr>
              <a:lnSpc>
                <a:spcPct val="80000"/>
              </a:lnSpc>
            </a:pPr>
            <a:endParaRPr lang="en-US" sz="2400" dirty="0">
              <a:latin typeface="Centaur"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85720" y="1928802"/>
            <a:ext cx="8643998" cy="4071934"/>
          </a:xfrm>
        </p:spPr>
        <p:txBody>
          <a:bodyPr>
            <a:normAutofit/>
          </a:bodyPr>
          <a:lstStyle/>
          <a:p>
            <a:pPr>
              <a:lnSpc>
                <a:spcPct val="90000"/>
              </a:lnSpc>
              <a:buFont typeface="Wingdings" pitchFamily="2" charset="2"/>
              <a:buChar char="§"/>
            </a:pPr>
            <a:r>
              <a:rPr lang="en-US" sz="2000" dirty="0">
                <a:latin typeface="Centaur" pitchFamily="18" charset="0"/>
              </a:rPr>
              <a:t>The body reacts to stress first by activating the </a:t>
            </a:r>
            <a:r>
              <a:rPr lang="en-US" sz="2000" b="1" dirty="0">
                <a:latin typeface="Centaur" pitchFamily="18" charset="0"/>
              </a:rPr>
              <a:t>Autonomic Nervous System.</a:t>
            </a:r>
          </a:p>
          <a:p>
            <a:pPr>
              <a:lnSpc>
                <a:spcPct val="90000"/>
              </a:lnSpc>
              <a:buFont typeface="Wingdings" pitchFamily="2" charset="2"/>
              <a:buChar char="§"/>
            </a:pPr>
            <a:r>
              <a:rPr lang="en-US" sz="2000" dirty="0">
                <a:latin typeface="Centaur" pitchFamily="18" charset="0"/>
              </a:rPr>
              <a:t>Stress hormones </a:t>
            </a:r>
            <a:r>
              <a:rPr lang="en-US" sz="2000" b="1" dirty="0">
                <a:effectLst/>
                <a:latin typeface="Centaur" pitchFamily="18" charset="0"/>
              </a:rPr>
              <a:t>(glucocorticoids)</a:t>
            </a:r>
            <a:r>
              <a:rPr lang="en-US" sz="2000" b="1" i="1" dirty="0">
                <a:latin typeface="Centaur" pitchFamily="18" charset="0"/>
              </a:rPr>
              <a:t> </a:t>
            </a:r>
            <a:r>
              <a:rPr lang="en-US" sz="2000" dirty="0">
                <a:latin typeface="Centaur" pitchFamily="18" charset="0"/>
              </a:rPr>
              <a:t>are secreted - Cortisol from adrenal </a:t>
            </a:r>
            <a:r>
              <a:rPr lang="en-US" sz="2000" dirty="0" smtClean="0">
                <a:latin typeface="Centaur" pitchFamily="18" charset="0"/>
              </a:rPr>
              <a:t>.</a:t>
            </a:r>
          </a:p>
          <a:p>
            <a:pPr>
              <a:lnSpc>
                <a:spcPct val="90000"/>
              </a:lnSpc>
              <a:buFont typeface="Wingdings" pitchFamily="2" charset="2"/>
              <a:buChar char="§"/>
            </a:pPr>
            <a:r>
              <a:rPr lang="en-US" sz="2000" dirty="0" smtClean="0">
                <a:latin typeface="Centaur" pitchFamily="18" charset="0"/>
              </a:rPr>
              <a:t>They </a:t>
            </a:r>
            <a:r>
              <a:rPr lang="en-US" sz="2000" dirty="0">
                <a:latin typeface="Centaur" pitchFamily="18" charset="0"/>
              </a:rPr>
              <a:t>help us to cope by increasing heart rate and blood pressure,  replenishing energy</a:t>
            </a:r>
          </a:p>
          <a:p>
            <a:pPr>
              <a:lnSpc>
                <a:spcPct val="90000"/>
              </a:lnSpc>
              <a:buFont typeface="Wingdings" pitchFamily="2" charset="2"/>
              <a:buChar char="§"/>
            </a:pPr>
            <a:r>
              <a:rPr lang="en-US" sz="2000" dirty="0">
                <a:latin typeface="Centaur" pitchFamily="18" charset="0"/>
              </a:rPr>
              <a:t>Stress also secreted </a:t>
            </a:r>
            <a:r>
              <a:rPr lang="en-US" sz="2000" dirty="0" smtClean="0">
                <a:latin typeface="Centaur" pitchFamily="18" charset="0"/>
              </a:rPr>
              <a:t>neurotransmitter </a:t>
            </a:r>
            <a:r>
              <a:rPr lang="en-US" sz="2000" dirty="0">
                <a:latin typeface="Centaur" pitchFamily="18" charset="0"/>
              </a:rPr>
              <a:t>called </a:t>
            </a:r>
            <a:r>
              <a:rPr lang="en-US" sz="2000" b="1" dirty="0" smtClean="0">
                <a:latin typeface="Centaur" pitchFamily="18" charset="0"/>
              </a:rPr>
              <a:t>catecholamine</a:t>
            </a:r>
            <a:r>
              <a:rPr lang="en-US" sz="2000" dirty="0" smtClean="0">
                <a:latin typeface="Centaur" pitchFamily="18" charset="0"/>
              </a:rPr>
              <a:t>, </a:t>
            </a:r>
            <a:r>
              <a:rPr lang="en-US" sz="2000" dirty="0">
                <a:latin typeface="Centaur" pitchFamily="18" charset="0"/>
              </a:rPr>
              <a:t>particularly those known as known as </a:t>
            </a:r>
            <a:r>
              <a:rPr lang="en-US" sz="2000" b="1" dirty="0">
                <a:latin typeface="Centaur" pitchFamily="18" charset="0"/>
              </a:rPr>
              <a:t>dopamine</a:t>
            </a:r>
            <a:r>
              <a:rPr lang="en-US" sz="2000" dirty="0">
                <a:latin typeface="Centaur" pitchFamily="18" charset="0"/>
              </a:rPr>
              <a:t>, </a:t>
            </a:r>
            <a:r>
              <a:rPr lang="en-US" sz="2000" b="1" dirty="0">
                <a:latin typeface="Centaur" pitchFamily="18" charset="0"/>
              </a:rPr>
              <a:t>norepinephrine</a:t>
            </a:r>
            <a:r>
              <a:rPr lang="en-US" sz="2000" dirty="0">
                <a:latin typeface="Centaur" pitchFamily="18" charset="0"/>
              </a:rPr>
              <a:t>, and </a:t>
            </a:r>
            <a:r>
              <a:rPr lang="en-US" sz="2000" b="1" dirty="0">
                <a:latin typeface="Centaur" pitchFamily="18" charset="0"/>
              </a:rPr>
              <a:t>epinephrine</a:t>
            </a:r>
            <a:r>
              <a:rPr lang="en-US" sz="2000" dirty="0">
                <a:latin typeface="Centaur" pitchFamily="18" charset="0"/>
              </a:rPr>
              <a:t> (also called adrenaline</a:t>
            </a:r>
            <a:r>
              <a:rPr lang="en-US" sz="2000" dirty="0" smtClean="0">
                <a:latin typeface="Centaur" pitchFamily="18" charset="0"/>
              </a:rPr>
              <a:t>).</a:t>
            </a:r>
          </a:p>
          <a:p>
            <a:pPr>
              <a:lnSpc>
                <a:spcPct val="90000"/>
              </a:lnSpc>
              <a:buFont typeface="Wingdings" pitchFamily="2" charset="2"/>
              <a:buChar char="§"/>
            </a:pPr>
            <a:r>
              <a:rPr lang="en-US" sz="2000" dirty="0" smtClean="0">
                <a:latin typeface="Centaur" pitchFamily="18" charset="0"/>
                <a:cs typeface="Segoe UI Semilight" pitchFamily="34" charset="0"/>
              </a:rPr>
              <a:t>Stress can have a major impact on the </a:t>
            </a:r>
            <a:r>
              <a:rPr lang="en-US" sz="2000" dirty="0" smtClean="0">
                <a:solidFill>
                  <a:srgbClr val="FF0000"/>
                </a:solidFill>
                <a:latin typeface="Centaur" pitchFamily="18" charset="0"/>
                <a:cs typeface="Segoe UI Semilight" pitchFamily="34" charset="0"/>
              </a:rPr>
              <a:t>physical functioning of the human body</a:t>
            </a:r>
            <a:r>
              <a:rPr lang="en-US" sz="2000" dirty="0" smtClean="0">
                <a:latin typeface="Centaur" pitchFamily="18" charset="0"/>
                <a:cs typeface="Segoe UI Semilight" pitchFamily="34" charset="0"/>
              </a:rPr>
              <a:t>. </a:t>
            </a:r>
          </a:p>
          <a:p>
            <a:pPr>
              <a:lnSpc>
                <a:spcPct val="90000"/>
              </a:lnSpc>
              <a:buFont typeface="Wingdings" pitchFamily="2" charset="2"/>
              <a:buChar char="§"/>
            </a:pPr>
            <a:r>
              <a:rPr lang="en-US" sz="2000" dirty="0" smtClean="0">
                <a:latin typeface="Centaur" pitchFamily="18" charset="0"/>
                <a:cs typeface="Segoe UI Semilight" pitchFamily="34" charset="0"/>
              </a:rPr>
              <a:t>increases the heart-rate, respiration, blood-pressure and puts more physical stress on bodily organs. </a:t>
            </a:r>
          </a:p>
          <a:p>
            <a:pPr>
              <a:lnSpc>
                <a:spcPct val="90000"/>
              </a:lnSpc>
              <a:buFont typeface="Wingdings" pitchFamily="2" charset="2"/>
              <a:buChar char="§"/>
            </a:pPr>
            <a:r>
              <a:rPr lang="en-US" sz="2000" dirty="0" smtClean="0">
                <a:latin typeface="Centaur" pitchFamily="18" charset="0"/>
                <a:cs typeface="Segoe UI Semilight" pitchFamily="34" charset="0"/>
              </a:rPr>
              <a:t>Long-term stress can be a contributing factor in </a:t>
            </a:r>
            <a:r>
              <a:rPr lang="en-US" sz="2000" dirty="0" smtClean="0">
                <a:latin typeface="Centaur" pitchFamily="18" charset="0"/>
                <a:cs typeface="Segoe UI Semilight" pitchFamily="34" charset="0"/>
                <a:hlinkClick r:id="rId3" tooltip="Heart disease"/>
              </a:rPr>
              <a:t>heart disease</a:t>
            </a:r>
            <a:r>
              <a:rPr lang="en-US" sz="2000" dirty="0" smtClean="0">
                <a:latin typeface="Centaur" pitchFamily="18" charset="0"/>
                <a:cs typeface="Segoe UI Semilight" pitchFamily="34" charset="0"/>
              </a:rPr>
              <a:t>, </a:t>
            </a:r>
            <a:r>
              <a:rPr lang="en-US" sz="2000" dirty="0" smtClean="0">
                <a:latin typeface="Centaur" pitchFamily="18" charset="0"/>
                <a:cs typeface="Segoe UI Semilight" pitchFamily="34" charset="0"/>
                <a:hlinkClick r:id="rId4" tooltip="High blood pressure"/>
              </a:rPr>
              <a:t>high blood pressure</a:t>
            </a:r>
            <a:r>
              <a:rPr lang="en-US" sz="2000" dirty="0" smtClean="0">
                <a:latin typeface="Centaur" pitchFamily="18" charset="0"/>
                <a:cs typeface="Segoe UI Semilight" pitchFamily="34" charset="0"/>
              </a:rPr>
              <a:t>, </a:t>
            </a:r>
            <a:r>
              <a:rPr lang="en-US" sz="2000" dirty="0" smtClean="0">
                <a:latin typeface="Centaur" pitchFamily="18" charset="0"/>
                <a:cs typeface="Segoe UI Semilight" pitchFamily="34" charset="0"/>
                <a:hlinkClick r:id="rId5" tooltip="Stroke"/>
              </a:rPr>
              <a:t>stroke</a:t>
            </a:r>
            <a:r>
              <a:rPr lang="en-US" sz="2000" dirty="0" smtClean="0">
                <a:latin typeface="Centaur" pitchFamily="18" charset="0"/>
                <a:cs typeface="Segoe UI Semilight" pitchFamily="34" charset="0"/>
              </a:rPr>
              <a:t> and other illnesses. </a:t>
            </a:r>
          </a:p>
          <a:p>
            <a:pPr>
              <a:lnSpc>
                <a:spcPct val="90000"/>
              </a:lnSpc>
              <a:buFont typeface="Wingdings" pitchFamily="2" charset="2"/>
              <a:buChar char="§"/>
            </a:pPr>
            <a:endParaRPr lang="en-US" sz="2000" dirty="0">
              <a:latin typeface="Centaur" pitchFamily="18" charset="0"/>
            </a:endParaRPr>
          </a:p>
        </p:txBody>
      </p:sp>
      <p:sp>
        <p:nvSpPr>
          <p:cNvPr id="24578" name="Rectangle 2"/>
          <p:cNvSpPr>
            <a:spLocks noGrp="1" noChangeArrowheads="1"/>
          </p:cNvSpPr>
          <p:nvPr>
            <p:ph type="title"/>
          </p:nvPr>
        </p:nvSpPr>
        <p:spPr>
          <a:xfrm>
            <a:off x="285720" y="500042"/>
            <a:ext cx="5500726" cy="1143000"/>
          </a:xfrm>
          <a:noFill/>
          <a:ln>
            <a:noFill/>
          </a:ln>
        </p:spPr>
        <p:txBody>
          <a:bodyPr>
            <a:normAutofit fontScale="90000"/>
          </a:bodyPr>
          <a:lstStyle/>
          <a:p>
            <a:r>
              <a:rPr lang="en-US" sz="4800" dirty="0" smtClean="0">
                <a:solidFill>
                  <a:schemeClr val="tx1"/>
                </a:solidFill>
                <a:latin typeface="Berlin Sans FB Demi" pitchFamily="34" charset="0"/>
              </a:rPr>
              <a:t>*STRESS HORMONES*</a:t>
            </a:r>
            <a:endParaRPr lang="en-US" sz="4800" dirty="0">
              <a:solidFill>
                <a:schemeClr val="tx1"/>
              </a:solidFill>
              <a:latin typeface="Berlin Sans FB Demi" pitchFamily="34" charset="0"/>
            </a:endParaRPr>
          </a:p>
        </p:txBody>
      </p:sp>
      <p:pic>
        <p:nvPicPr>
          <p:cNvPr id="7" name="Content Placeholder 2" descr="stress-hormone.jpg"/>
          <p:cNvPicPr>
            <a:picLocks noChangeAspect="1"/>
          </p:cNvPicPr>
          <p:nvPr/>
        </p:nvPicPr>
        <p:blipFill>
          <a:blip r:embed="rId6"/>
          <a:srcRect l="6667" r="6666"/>
          <a:stretch>
            <a:fillRect/>
          </a:stretch>
        </p:blipFill>
        <p:spPr>
          <a:xfrm>
            <a:off x="6000760" y="0"/>
            <a:ext cx="3143240" cy="19559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72198" y="1643050"/>
            <a:ext cx="2919402" cy="2205038"/>
          </a:xfrm>
        </p:spPr>
        <p:style>
          <a:lnRef idx="1">
            <a:schemeClr val="accent4"/>
          </a:lnRef>
          <a:fillRef idx="2">
            <a:schemeClr val="accent4"/>
          </a:fillRef>
          <a:effectRef idx="1">
            <a:schemeClr val="accent4"/>
          </a:effectRef>
          <a:fontRef idx="minor">
            <a:schemeClr val="dk1"/>
          </a:fontRef>
        </p:style>
        <p:txBody>
          <a:bodyPr>
            <a:noAutofit/>
          </a:bodyPr>
          <a:lstStyle/>
          <a:p>
            <a:r>
              <a:rPr lang="en-US" sz="3600" b="1" dirty="0" smtClean="0">
                <a:effectLst/>
                <a:latin typeface="Algerian" pitchFamily="82" charset="0"/>
              </a:rPr>
              <a:t/>
            </a:r>
            <a:br>
              <a:rPr lang="en-US" sz="3600" b="1" dirty="0" smtClean="0">
                <a:effectLst/>
                <a:latin typeface="Algerian" pitchFamily="82" charset="0"/>
              </a:rPr>
            </a:br>
            <a:r>
              <a:rPr lang="en-US" sz="3600" b="1" dirty="0" smtClean="0">
                <a:effectLst/>
                <a:latin typeface="Algerian" pitchFamily="82" charset="0"/>
              </a:rPr>
              <a:t>Emotional </a:t>
            </a:r>
            <a:r>
              <a:rPr lang="en-US" sz="3600" b="1" dirty="0">
                <a:effectLst/>
                <a:latin typeface="Algerian" pitchFamily="82" charset="0"/>
              </a:rPr>
              <a:t>Responses to Stress</a:t>
            </a:r>
            <a:br>
              <a:rPr lang="en-US" sz="3600" b="1" dirty="0">
                <a:effectLst/>
                <a:latin typeface="Algerian" pitchFamily="82" charset="0"/>
              </a:rPr>
            </a:br>
            <a:endParaRPr lang="en-US" sz="3600" b="1" dirty="0">
              <a:effectLst/>
              <a:latin typeface="Algerian" pitchFamily="82" charset="0"/>
            </a:endParaRPr>
          </a:p>
        </p:txBody>
      </p:sp>
      <p:sp>
        <p:nvSpPr>
          <p:cNvPr id="5123" name="Rectangle 3"/>
          <p:cNvSpPr>
            <a:spLocks noGrp="1" noChangeArrowheads="1"/>
          </p:cNvSpPr>
          <p:nvPr>
            <p:ph idx="1"/>
          </p:nvPr>
        </p:nvSpPr>
        <p:spPr>
          <a:xfrm>
            <a:off x="1071538" y="609600"/>
            <a:ext cx="4929222" cy="5410200"/>
          </a:xfrm>
        </p:spPr>
        <p:txBody>
          <a:bodyPr>
            <a:normAutofit/>
          </a:bodyPr>
          <a:lstStyle/>
          <a:p>
            <a:pPr>
              <a:lnSpc>
                <a:spcPct val="90000"/>
              </a:lnSpc>
            </a:pPr>
            <a:r>
              <a:rPr lang="en-US" sz="2400" b="1" dirty="0">
                <a:latin typeface="Centaur" pitchFamily="18" charset="0"/>
              </a:rPr>
              <a:t> Becoming </a:t>
            </a:r>
            <a:r>
              <a:rPr lang="en-US" sz="2400" b="1" dirty="0">
                <a:solidFill>
                  <a:srgbClr val="FF0000"/>
                </a:solidFill>
                <a:latin typeface="Centaur" pitchFamily="18" charset="0"/>
              </a:rPr>
              <a:t>fussy or gloomy </a:t>
            </a:r>
          </a:p>
          <a:p>
            <a:pPr>
              <a:lnSpc>
                <a:spcPct val="90000"/>
              </a:lnSpc>
            </a:pPr>
            <a:r>
              <a:rPr lang="en-US" sz="2400" b="1" dirty="0">
                <a:latin typeface="Centaur" pitchFamily="18" charset="0"/>
              </a:rPr>
              <a:t> Being unable to make decisions </a:t>
            </a:r>
          </a:p>
          <a:p>
            <a:pPr>
              <a:lnSpc>
                <a:spcPct val="90000"/>
              </a:lnSpc>
            </a:pPr>
            <a:r>
              <a:rPr lang="en-US" sz="2400" b="1" dirty="0">
                <a:latin typeface="Centaur" pitchFamily="18" charset="0"/>
              </a:rPr>
              <a:t> Constantly </a:t>
            </a:r>
            <a:r>
              <a:rPr lang="en-US" sz="2400" b="1" dirty="0">
                <a:solidFill>
                  <a:srgbClr val="FF0000"/>
                </a:solidFill>
                <a:latin typeface="Centaur" pitchFamily="18" charset="0"/>
              </a:rPr>
              <a:t>worried or </a:t>
            </a:r>
            <a:r>
              <a:rPr lang="en-US" sz="2400" b="1" dirty="0" smtClean="0">
                <a:solidFill>
                  <a:srgbClr val="FF0000"/>
                </a:solidFill>
                <a:latin typeface="Centaur" pitchFamily="18" charset="0"/>
              </a:rPr>
              <a:t>frightened </a:t>
            </a:r>
            <a:endParaRPr lang="en-US" sz="2400" b="1" dirty="0">
              <a:solidFill>
                <a:srgbClr val="FF0000"/>
              </a:solidFill>
              <a:latin typeface="Centaur" pitchFamily="18" charset="0"/>
            </a:endParaRPr>
          </a:p>
          <a:p>
            <a:pPr>
              <a:lnSpc>
                <a:spcPct val="90000"/>
              </a:lnSpc>
            </a:pPr>
            <a:r>
              <a:rPr lang="en-US" sz="2400" b="1" dirty="0">
                <a:latin typeface="Centaur" pitchFamily="18" charset="0"/>
              </a:rPr>
              <a:t> Fear of imminent fainting or collapse </a:t>
            </a:r>
          </a:p>
          <a:p>
            <a:pPr>
              <a:lnSpc>
                <a:spcPct val="90000"/>
              </a:lnSpc>
            </a:pPr>
            <a:r>
              <a:rPr lang="en-US" sz="2400" b="1" dirty="0">
                <a:latin typeface="Centaur" pitchFamily="18" charset="0"/>
              </a:rPr>
              <a:t> Feeling under pressure </a:t>
            </a:r>
          </a:p>
          <a:p>
            <a:pPr>
              <a:lnSpc>
                <a:spcPct val="90000"/>
              </a:lnSpc>
            </a:pPr>
            <a:r>
              <a:rPr lang="en-US" sz="2400" b="1" dirty="0">
                <a:latin typeface="Centaur" pitchFamily="18" charset="0"/>
              </a:rPr>
              <a:t> Feeling mentally drained </a:t>
            </a:r>
          </a:p>
          <a:p>
            <a:pPr>
              <a:lnSpc>
                <a:spcPct val="90000"/>
              </a:lnSpc>
            </a:pPr>
            <a:r>
              <a:rPr lang="en-US" sz="2400" b="1" dirty="0">
                <a:latin typeface="Centaur" pitchFamily="18" charset="0"/>
              </a:rPr>
              <a:t> Feeling </a:t>
            </a:r>
            <a:r>
              <a:rPr lang="en-US" sz="2400" b="1" dirty="0">
                <a:solidFill>
                  <a:srgbClr val="FF0000"/>
                </a:solidFill>
                <a:latin typeface="Centaur" pitchFamily="18" charset="0"/>
              </a:rPr>
              <a:t>tense and unable to relax </a:t>
            </a:r>
          </a:p>
          <a:p>
            <a:pPr>
              <a:lnSpc>
                <a:spcPct val="90000"/>
              </a:lnSpc>
            </a:pPr>
            <a:r>
              <a:rPr lang="en-US" sz="2400" b="1" dirty="0">
                <a:latin typeface="Centaur" pitchFamily="18" charset="0"/>
              </a:rPr>
              <a:t> Feelings of conflict </a:t>
            </a:r>
          </a:p>
          <a:p>
            <a:pPr>
              <a:lnSpc>
                <a:spcPct val="90000"/>
              </a:lnSpc>
            </a:pPr>
            <a:r>
              <a:rPr lang="en-US" sz="2400" b="1" dirty="0">
                <a:latin typeface="Centaur" pitchFamily="18" charset="0"/>
              </a:rPr>
              <a:t> Impulse to run and hide </a:t>
            </a:r>
          </a:p>
          <a:p>
            <a:pPr>
              <a:lnSpc>
                <a:spcPct val="90000"/>
              </a:lnSpc>
            </a:pPr>
            <a:r>
              <a:rPr lang="en-US" sz="2400" b="1" dirty="0">
                <a:latin typeface="Centaur" pitchFamily="18" charset="0"/>
              </a:rPr>
              <a:t> Increased tearfulness </a:t>
            </a:r>
          </a:p>
          <a:p>
            <a:pPr>
              <a:lnSpc>
                <a:spcPct val="90000"/>
              </a:lnSpc>
            </a:pPr>
            <a:r>
              <a:rPr lang="en-US" sz="2400" b="1" dirty="0">
                <a:latin typeface="Centaur" pitchFamily="18" charset="0"/>
              </a:rPr>
              <a:t> Restlessness, inability to concentrate </a:t>
            </a:r>
          </a:p>
          <a:p>
            <a:pPr>
              <a:lnSpc>
                <a:spcPct val="90000"/>
              </a:lnSpc>
            </a:pPr>
            <a:endParaRPr lang="en-US" sz="2400" dirty="0">
              <a:latin typeface="Centaur"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2844" y="642918"/>
            <a:ext cx="8858312" cy="990600"/>
          </a:xfrm>
          <a:noFill/>
          <a:ln>
            <a:noFill/>
          </a:ln>
        </p:spPr>
        <p:txBody>
          <a:bodyPr>
            <a:noAutofit/>
          </a:bodyPr>
          <a:lstStyle/>
          <a:p>
            <a:pPr algn="ctr"/>
            <a:r>
              <a:rPr lang="en-US" sz="3600" b="1" dirty="0" smtClean="0">
                <a:solidFill>
                  <a:schemeClr val="tx1"/>
                </a:solidFill>
                <a:latin typeface="Tempus Sans ITC" pitchFamily="82" charset="0"/>
                <a:cs typeface="Arial" charset="0"/>
              </a:rPr>
              <a:t>*Behavioral </a:t>
            </a:r>
            <a:r>
              <a:rPr lang="en-US" sz="3600" b="1" dirty="0">
                <a:solidFill>
                  <a:schemeClr val="tx1"/>
                </a:solidFill>
                <a:latin typeface="Tempus Sans ITC" pitchFamily="82" charset="0"/>
                <a:cs typeface="Arial" charset="0"/>
              </a:rPr>
              <a:t>Signs and Symptoms of </a:t>
            </a:r>
            <a:r>
              <a:rPr lang="en-US" sz="3600" b="1" dirty="0" smtClean="0">
                <a:solidFill>
                  <a:schemeClr val="tx1"/>
                </a:solidFill>
                <a:latin typeface="Tempus Sans ITC" pitchFamily="82" charset="0"/>
                <a:cs typeface="Arial" charset="0"/>
              </a:rPr>
              <a:t>Stress*</a:t>
            </a:r>
            <a:r>
              <a:rPr lang="en-US" sz="3600" dirty="0" smtClean="0">
                <a:solidFill>
                  <a:schemeClr val="tx1"/>
                </a:solidFill>
                <a:latin typeface="Tempus Sans ITC" pitchFamily="82" charset="0"/>
              </a:rPr>
              <a:t> </a:t>
            </a:r>
            <a:endParaRPr lang="en-US" sz="3600" dirty="0">
              <a:solidFill>
                <a:schemeClr val="tx1"/>
              </a:solidFill>
              <a:latin typeface="Tempus Sans ITC" pitchFamily="82" charset="0"/>
            </a:endParaRPr>
          </a:p>
        </p:txBody>
      </p:sp>
      <p:sp>
        <p:nvSpPr>
          <p:cNvPr id="31747" name="Rectangle 3"/>
          <p:cNvSpPr>
            <a:spLocks noGrp="1" noChangeArrowheads="1"/>
          </p:cNvSpPr>
          <p:nvPr>
            <p:ph sz="half" idx="1"/>
          </p:nvPr>
        </p:nvSpPr>
        <p:spPr>
          <a:xfrm>
            <a:off x="500034" y="1785926"/>
            <a:ext cx="3857652" cy="2786082"/>
          </a:xfrm>
        </p:spPr>
        <p:style>
          <a:lnRef idx="1">
            <a:schemeClr val="accent3"/>
          </a:lnRef>
          <a:fillRef idx="2">
            <a:schemeClr val="accent3"/>
          </a:fillRef>
          <a:effectRef idx="1">
            <a:schemeClr val="accent3"/>
          </a:effectRef>
          <a:fontRef idx="minor">
            <a:schemeClr val="dk1"/>
          </a:fontRef>
        </p:style>
        <p:txBody>
          <a:bodyPr>
            <a:normAutofit/>
          </a:bodyPr>
          <a:lstStyle/>
          <a:p>
            <a:r>
              <a:rPr lang="en-US" b="1" dirty="0">
                <a:solidFill>
                  <a:srgbClr val="FF0000"/>
                </a:solidFill>
                <a:latin typeface="Centaur" pitchFamily="18" charset="0"/>
                <a:cs typeface="Times New Roman" pitchFamily="18" charset="0"/>
              </a:rPr>
              <a:t>Increased smoking</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Aggressive behaviors (such as driving - road rage, etc.)</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Increased alcohol or drug use</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Carelessness</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Under-eating</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Over-eating</a:t>
            </a:r>
            <a:endParaRPr lang="en-US" b="1" dirty="0">
              <a:solidFill>
                <a:srgbClr val="FF0000"/>
              </a:solidFill>
              <a:latin typeface="Centaur" pitchFamily="18" charset="0"/>
              <a:cs typeface="Arial Unicode MS" pitchFamily="34" charset="0"/>
            </a:endParaRPr>
          </a:p>
          <a:p>
            <a:endParaRPr lang="en-US" b="1" dirty="0">
              <a:solidFill>
                <a:srgbClr val="FF0000"/>
              </a:solidFill>
              <a:latin typeface="Centaur" pitchFamily="18" charset="0"/>
              <a:cs typeface="Arial Unicode MS" pitchFamily="34" charset="0"/>
            </a:endParaRPr>
          </a:p>
          <a:p>
            <a:endParaRPr lang="en-US" sz="3200" dirty="0">
              <a:solidFill>
                <a:srgbClr val="FF0000"/>
              </a:solidFill>
              <a:latin typeface="Centaur" pitchFamily="18" charset="0"/>
            </a:endParaRPr>
          </a:p>
        </p:txBody>
      </p:sp>
      <p:sp>
        <p:nvSpPr>
          <p:cNvPr id="31748" name="Rectangle 4"/>
          <p:cNvSpPr>
            <a:spLocks noGrp="1" noChangeArrowheads="1"/>
          </p:cNvSpPr>
          <p:nvPr>
            <p:ph sz="half" idx="2"/>
          </p:nvPr>
        </p:nvSpPr>
        <p:spPr>
          <a:xfrm>
            <a:off x="4714876" y="1785926"/>
            <a:ext cx="3886200" cy="2786082"/>
          </a:xfrm>
        </p:spPr>
        <p:style>
          <a:lnRef idx="1">
            <a:schemeClr val="accent3"/>
          </a:lnRef>
          <a:fillRef idx="2">
            <a:schemeClr val="accent3"/>
          </a:fillRef>
          <a:effectRef idx="1">
            <a:schemeClr val="accent3"/>
          </a:effectRef>
          <a:fontRef idx="minor">
            <a:schemeClr val="dk1"/>
          </a:fontRef>
        </p:style>
        <p:txBody>
          <a:bodyPr>
            <a:normAutofit/>
          </a:bodyPr>
          <a:lstStyle/>
          <a:p>
            <a:r>
              <a:rPr lang="en-US" b="1" dirty="0">
                <a:solidFill>
                  <a:srgbClr val="FF0000"/>
                </a:solidFill>
                <a:latin typeface="Centaur" pitchFamily="18" charset="0"/>
                <a:cs typeface="Times New Roman" pitchFamily="18" charset="0"/>
              </a:rPr>
              <a:t>Nervous laughter</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Compulsive behavior </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Impatience</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Withdrawal</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Listlessness</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Hostility</a:t>
            </a:r>
            <a:endParaRPr lang="en-US" b="1" dirty="0">
              <a:solidFill>
                <a:srgbClr val="FF0000"/>
              </a:solidFill>
              <a:latin typeface="Centaur" pitchFamily="18" charset="0"/>
              <a:cs typeface="Arial Unicode MS" pitchFamily="34" charset="0"/>
            </a:endParaRPr>
          </a:p>
          <a:p>
            <a:r>
              <a:rPr lang="en-US" b="1" dirty="0">
                <a:solidFill>
                  <a:srgbClr val="FF0000"/>
                </a:solidFill>
                <a:latin typeface="Centaur" pitchFamily="18" charset="0"/>
                <a:cs typeface="Times New Roman" pitchFamily="18" charset="0"/>
              </a:rPr>
              <a:t>Accident-proneness</a:t>
            </a:r>
            <a:endParaRPr lang="en-US" sz="2400" b="1" dirty="0">
              <a:solidFill>
                <a:srgbClr val="FF0000"/>
              </a:solidFill>
              <a:latin typeface="Centaur" pitchFamily="18" charset="0"/>
              <a:cs typeface="Times New Roman" pitchFamily="18" charset="0"/>
            </a:endParaRPr>
          </a:p>
        </p:txBody>
      </p:sp>
      <p:pic>
        <p:nvPicPr>
          <p:cNvPr id="5" name="Picture 4" descr="1_zaxv1Pbmjf6dGg5aRRdK0A.png"/>
          <p:cNvPicPr>
            <a:picLocks noChangeAspect="1"/>
          </p:cNvPicPr>
          <p:nvPr/>
        </p:nvPicPr>
        <p:blipFill>
          <a:blip r:embed="rId3"/>
          <a:stretch>
            <a:fillRect/>
          </a:stretch>
        </p:blipFill>
        <p:spPr>
          <a:xfrm>
            <a:off x="5429224" y="4929198"/>
            <a:ext cx="3714776" cy="192880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4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Rot="1" noChangeArrowheads="1"/>
          </p:cNvSpPr>
          <p:nvPr>
            <p:ph type="title"/>
          </p:nvPr>
        </p:nvSpPr>
        <p:spPr>
          <a:xfrm>
            <a:off x="285720" y="228600"/>
            <a:ext cx="8715436" cy="1414450"/>
          </a:xfrm>
          <a:noFill/>
          <a:ln>
            <a:noFill/>
          </a:ln>
        </p:spPr>
        <p:txBody>
          <a:bodyPr>
            <a:noAutofit/>
          </a:bodyPr>
          <a:lstStyle/>
          <a:p>
            <a:pPr algn="ctr"/>
            <a:r>
              <a:rPr lang="en-US" b="1" dirty="0" smtClean="0">
                <a:effectLst/>
                <a:latin typeface="Berlin Sans FB Demi" pitchFamily="34" charset="0"/>
              </a:rPr>
              <a:t>*General </a:t>
            </a:r>
            <a:r>
              <a:rPr lang="en-US" b="1" dirty="0" smtClean="0">
                <a:effectLst/>
                <a:latin typeface="Berlin Sans FB Demi" pitchFamily="34" charset="0"/>
              </a:rPr>
              <a:t>Adaptation </a:t>
            </a:r>
            <a:r>
              <a:rPr lang="en-US" b="1" dirty="0" smtClean="0">
                <a:effectLst/>
                <a:latin typeface="Berlin Sans FB Demi" pitchFamily="34" charset="0"/>
              </a:rPr>
              <a:t>Syndrome*</a:t>
            </a:r>
            <a:r>
              <a:rPr lang="en-US" b="1" dirty="0" smtClean="0">
                <a:effectLst/>
                <a:latin typeface="Berlin Sans FB Demi" pitchFamily="34" charset="0"/>
              </a:rPr>
              <a:t/>
            </a:r>
            <a:br>
              <a:rPr lang="en-US" b="1" dirty="0" smtClean="0">
                <a:effectLst/>
                <a:latin typeface="Berlin Sans FB Demi" pitchFamily="34" charset="0"/>
              </a:rPr>
            </a:br>
            <a:r>
              <a:rPr lang="en-US" b="1" dirty="0" smtClean="0">
                <a:effectLst/>
                <a:latin typeface="Berlin Sans FB Demi" pitchFamily="34" charset="0"/>
              </a:rPr>
              <a:t>(GAS)</a:t>
            </a:r>
            <a:endParaRPr lang="en-US" b="1" dirty="0">
              <a:effectLst/>
              <a:latin typeface="Berlin Sans FB Demi" pitchFamily="34" charset="0"/>
            </a:endParaRPr>
          </a:p>
        </p:txBody>
      </p:sp>
      <p:sp>
        <p:nvSpPr>
          <p:cNvPr id="8" name="Rectangle 3"/>
          <p:cNvSpPr txBox="1">
            <a:spLocks noChangeArrowheads="1"/>
          </p:cNvSpPr>
          <p:nvPr/>
        </p:nvSpPr>
        <p:spPr>
          <a:xfrm>
            <a:off x="428596" y="1571612"/>
            <a:ext cx="8358246" cy="428628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000" b="1" i="0" u="none" strike="noStrike" kern="1200" cap="none" spc="0" normalizeH="0" baseline="0" noProof="0" dirty="0" smtClean="0">
                <a:ln>
                  <a:noFill/>
                </a:ln>
                <a:effectLst/>
                <a:uLnTx/>
                <a:uFillTx/>
                <a:latin typeface="Centaur" pitchFamily="18" charset="0"/>
                <a:ea typeface="+mn-ea"/>
                <a:cs typeface="+mn-cs"/>
              </a:rPr>
              <a:t>Definition</a:t>
            </a:r>
            <a:endParaRPr kumimoji="0" lang="en-US" sz="2000" b="0" i="0" u="none" strike="noStrike" kern="1200" cap="none" spc="0" normalizeH="0" baseline="0" noProof="0" dirty="0" smtClean="0">
              <a:ln>
                <a:noFill/>
              </a:ln>
              <a:effectLst/>
              <a:uLnTx/>
              <a:uFillTx/>
              <a:latin typeface="Centaur"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en-US" sz="2000" b="0" i="0" u="none" strike="noStrike" kern="1200" cap="none" spc="0" normalizeH="0" baseline="0" noProof="0" dirty="0" smtClean="0">
                <a:ln>
                  <a:noFill/>
                </a:ln>
                <a:effectLst/>
                <a:uLnTx/>
                <a:uFillTx/>
                <a:latin typeface="Centaur" pitchFamily="18" charset="0"/>
                <a:ea typeface="+mn-ea"/>
                <a:cs typeface="+mn-cs"/>
              </a:rPr>
              <a:t>General adaptation syndrome describes the </a:t>
            </a:r>
            <a:r>
              <a:rPr kumimoji="0" lang="en-US" sz="2000" b="0" i="0" u="none" strike="noStrike" kern="1200" cap="none" spc="0" normalizeH="0" baseline="0" noProof="0" dirty="0" smtClean="0">
                <a:ln>
                  <a:noFill/>
                </a:ln>
                <a:solidFill>
                  <a:srgbClr val="FF0000"/>
                </a:solidFill>
                <a:effectLst/>
                <a:uLnTx/>
                <a:uFillTx/>
                <a:latin typeface="Centaur" pitchFamily="18" charset="0"/>
                <a:ea typeface="+mn-ea"/>
                <a:cs typeface="+mn-cs"/>
              </a:rPr>
              <a:t>body's short-term and long-term reaction to </a:t>
            </a:r>
            <a:r>
              <a:rPr kumimoji="0" lang="en-US" sz="2000" b="1" i="0" u="none" strike="noStrike" kern="1200" cap="none" spc="0" normalizeH="0" baseline="0" noProof="0" dirty="0" smtClean="0">
                <a:ln>
                  <a:noFill/>
                </a:ln>
                <a:solidFill>
                  <a:srgbClr val="FF0000"/>
                </a:solidFill>
                <a:effectLst/>
                <a:uLnTx/>
                <a:uFillTx/>
                <a:latin typeface="Centaur" pitchFamily="18" charset="0"/>
                <a:ea typeface="+mn-ea"/>
                <a:cs typeface="+mn-cs"/>
              </a:rPr>
              <a:t>stress</a:t>
            </a:r>
            <a:r>
              <a:rPr kumimoji="0" lang="en-US" sz="2000" b="0" i="0" u="none" strike="noStrike" kern="1200" cap="none" spc="0" normalizeH="0" baseline="0" noProof="0" dirty="0" smtClean="0">
                <a:ln>
                  <a:noFill/>
                </a:ln>
                <a:solidFill>
                  <a:srgbClr val="FF0000"/>
                </a:solidFill>
                <a:effectLst/>
                <a:uLnTx/>
                <a:uFillTx/>
                <a:latin typeface="Centaur" pitchFamily="18" charset="0"/>
                <a:ea typeface="+mn-ea"/>
                <a:cs typeface="+mn-cs"/>
              </a:rPr>
              <a:t>.</a:t>
            </a:r>
          </a:p>
          <a:p>
            <a:pPr marL="342900" marR="0" lvl="0" indent="-342900" algn="just" defTabSz="914400" rtl="0" eaLnBrk="1" fontAlgn="auto" latinLnBrk="0" hangingPunct="1">
              <a:lnSpc>
                <a:spcPct val="90000"/>
              </a:lnSpc>
              <a:spcBef>
                <a:spcPct val="20000"/>
              </a:spcBef>
              <a:spcAft>
                <a:spcPts val="0"/>
              </a:spcAft>
              <a:buClr>
                <a:schemeClr val="accent1"/>
              </a:buClr>
              <a:buSzPct val="70000"/>
              <a:buFont typeface="Wingdings 2"/>
              <a:buChar char=""/>
              <a:tabLst/>
              <a:defRPr/>
            </a:pPr>
            <a:endParaRPr kumimoji="0" lang="en-US" sz="2000" b="0" i="0" u="none" strike="noStrike" kern="1200" cap="none" spc="0" normalizeH="0" baseline="0" noProof="0" dirty="0" smtClean="0">
              <a:ln>
                <a:noFill/>
              </a:ln>
              <a:solidFill>
                <a:schemeClr val="tx2"/>
              </a:solidFill>
              <a:effectLst/>
              <a:uLnTx/>
              <a:uFillTx/>
              <a:latin typeface="Centaur" pitchFamily="18" charset="0"/>
              <a:ea typeface="+mn-ea"/>
              <a:cs typeface="+mn-cs"/>
            </a:endParaRPr>
          </a:p>
          <a:p>
            <a:pPr marL="342900" marR="0" lvl="0" indent="-342900" algn="just"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en-US" sz="2000" b="0" i="0" u="none" strike="noStrike" kern="1200" cap="none" spc="0" normalizeH="0" baseline="0" noProof="0" dirty="0" smtClean="0">
                <a:ln>
                  <a:noFill/>
                </a:ln>
                <a:effectLst/>
                <a:uLnTx/>
                <a:uFillTx/>
                <a:latin typeface="Centaur" pitchFamily="18" charset="0"/>
                <a:ea typeface="+mn-ea"/>
                <a:cs typeface="+mn-cs"/>
              </a:rPr>
              <a:t>Hans </a:t>
            </a:r>
            <a:r>
              <a:rPr kumimoji="0" lang="en-US" sz="2000" b="0" i="0" u="none" strike="noStrike" kern="1200" cap="none" spc="0" normalizeH="0" baseline="0" noProof="0" dirty="0" err="1" smtClean="0">
                <a:ln>
                  <a:noFill/>
                </a:ln>
                <a:effectLst/>
                <a:uLnTx/>
                <a:uFillTx/>
                <a:latin typeface="Centaur" pitchFamily="18" charset="0"/>
                <a:ea typeface="+mn-ea"/>
                <a:cs typeface="+mn-cs"/>
              </a:rPr>
              <a:t>Selye</a:t>
            </a:r>
            <a:r>
              <a:rPr kumimoji="0" lang="en-US" sz="2000" b="0" i="0" u="none" strike="noStrike" kern="1200" cap="none" spc="0" normalizeH="0" baseline="0" noProof="0" dirty="0" smtClean="0">
                <a:ln>
                  <a:noFill/>
                </a:ln>
                <a:effectLst/>
                <a:uLnTx/>
                <a:uFillTx/>
                <a:latin typeface="Centaur" pitchFamily="18" charset="0"/>
                <a:ea typeface="+mn-ea"/>
                <a:cs typeface="+mn-cs"/>
              </a:rPr>
              <a:t> was a young medical doctor who noticed that a lot of people were experiencing </a:t>
            </a:r>
            <a:r>
              <a:rPr kumimoji="0" lang="en-US" sz="2000" b="0" i="0" u="none" strike="noStrike" kern="1200" cap="none" spc="0" normalizeH="0" baseline="0" noProof="0" dirty="0" smtClean="0">
                <a:ln>
                  <a:noFill/>
                </a:ln>
                <a:solidFill>
                  <a:srgbClr val="FF0000"/>
                </a:solidFill>
                <a:effectLst/>
                <a:uLnTx/>
                <a:uFillTx/>
                <a:latin typeface="Centaur" pitchFamily="18" charset="0"/>
                <a:ea typeface="+mn-ea"/>
                <a:cs typeface="+mn-cs"/>
              </a:rPr>
              <a:t>similar types of symptoms but did not have any physical cause for the problems. </a:t>
            </a:r>
          </a:p>
          <a:p>
            <a:pPr marL="342900" marR="0" lvl="0" indent="-342900" algn="just"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en-US" sz="2000" b="0" i="0" u="none" strike="noStrike" kern="1200" cap="none" spc="0" normalizeH="0" baseline="0" noProof="0" dirty="0" smtClean="0">
                <a:ln>
                  <a:noFill/>
                </a:ln>
                <a:effectLst/>
                <a:uLnTx/>
                <a:uFillTx/>
                <a:latin typeface="Centaur" pitchFamily="18" charset="0"/>
                <a:ea typeface="+mn-ea"/>
                <a:cs typeface="+mn-cs"/>
              </a:rPr>
              <a:t>The problems were </a:t>
            </a:r>
            <a:r>
              <a:rPr kumimoji="0" lang="en-US" sz="2000" b="0" i="0" u="none" strike="noStrike" kern="1200" cap="none" spc="0" normalizeH="0" baseline="0" noProof="0" dirty="0" smtClean="0">
                <a:ln>
                  <a:noFill/>
                </a:ln>
                <a:solidFill>
                  <a:srgbClr val="FF0000"/>
                </a:solidFill>
                <a:effectLst/>
                <a:uLnTx/>
                <a:uFillTx/>
                <a:latin typeface="Centaur" pitchFamily="18" charset="0"/>
                <a:ea typeface="+mn-ea"/>
                <a:cs typeface="+mn-cs"/>
              </a:rPr>
              <a:t>caused by stress</a:t>
            </a:r>
            <a:r>
              <a:rPr kumimoji="0" lang="en-US" sz="2000" b="0" i="0" u="none" strike="noStrike" kern="1200" cap="none" spc="0" normalizeH="0" baseline="0" noProof="0" dirty="0" smtClean="0">
                <a:ln>
                  <a:noFill/>
                </a:ln>
                <a:solidFill>
                  <a:schemeClr val="tx2"/>
                </a:solidFill>
                <a:effectLst/>
                <a:uLnTx/>
                <a:uFillTx/>
                <a:latin typeface="Centaur" pitchFamily="18" charset="0"/>
                <a:ea typeface="+mn-ea"/>
                <a:cs typeface="+mn-cs"/>
              </a:rPr>
              <a:t>. </a:t>
            </a:r>
          </a:p>
          <a:p>
            <a:pPr marL="342900" marR="0" lvl="0" indent="-342900" algn="just"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en-US" sz="2000" b="0" i="0" u="none" strike="noStrike" kern="1200" cap="none" spc="0" normalizeH="0" baseline="0" noProof="0" dirty="0" smtClean="0">
                <a:ln>
                  <a:noFill/>
                </a:ln>
                <a:effectLst/>
                <a:uLnTx/>
                <a:uFillTx/>
                <a:latin typeface="Centaur" pitchFamily="18" charset="0"/>
                <a:ea typeface="+mn-ea"/>
                <a:cs typeface="+mn-cs"/>
              </a:rPr>
              <a:t>He later determined that the body has a natural, adaptive response to stress that is composed of three stages: </a:t>
            </a:r>
            <a:r>
              <a:rPr kumimoji="0" lang="en-US" sz="2000" b="0" i="0" u="none" strike="noStrike" kern="1200" cap="none" spc="0" normalizeH="0" baseline="0" noProof="0" dirty="0" smtClean="0">
                <a:ln>
                  <a:noFill/>
                </a:ln>
                <a:solidFill>
                  <a:srgbClr val="FF0000"/>
                </a:solidFill>
                <a:effectLst/>
                <a:uLnTx/>
                <a:uFillTx/>
                <a:latin typeface="Centaur" pitchFamily="18" charset="0"/>
                <a:ea typeface="+mn-ea"/>
                <a:cs typeface="+mn-cs"/>
              </a:rPr>
              <a:t>alarm, resistance, exhaustion</a:t>
            </a:r>
            <a:r>
              <a:rPr kumimoji="0" lang="en-US" sz="2000" b="0" i="0" u="none" strike="noStrike" kern="1200" cap="none" spc="0" normalizeH="0" baseline="0" noProof="0" dirty="0" smtClean="0">
                <a:ln>
                  <a:noFill/>
                </a:ln>
                <a:solidFill>
                  <a:schemeClr val="tx2"/>
                </a:solidFill>
                <a:effectLst/>
                <a:uLnTx/>
                <a:uFillTx/>
                <a:latin typeface="Centaur" pitchFamily="18" charset="0"/>
                <a:ea typeface="+mn-ea"/>
                <a:cs typeface="+mn-cs"/>
              </a:rPr>
              <a:t>. </a:t>
            </a:r>
          </a:p>
          <a:p>
            <a:pPr marL="82296" marR="0" lvl="0" indent="0" algn="l" defTabSz="914400" rtl="0" eaLnBrk="1" fontAlgn="auto" latinLnBrk="0" hangingPunct="1">
              <a:lnSpc>
                <a:spcPct val="90000"/>
              </a:lnSpc>
              <a:spcBef>
                <a:spcPct val="20000"/>
              </a:spcBef>
              <a:spcAft>
                <a:spcPts val="0"/>
              </a:spcAft>
              <a:buClr>
                <a:schemeClr val="accent1"/>
              </a:buClr>
              <a:buSzPct val="70000"/>
              <a:buFont typeface="Wingdings 2"/>
              <a:buNone/>
              <a:tabLst/>
              <a:defRPr/>
            </a:pPr>
            <a:endParaRPr kumimoji="0" lang="en-US" sz="2000" b="0" i="0" u="none" strike="noStrike" kern="1200" cap="none" spc="0" normalizeH="0" baseline="0" noProof="0" dirty="0">
              <a:ln>
                <a:noFill/>
              </a:ln>
              <a:solidFill>
                <a:schemeClr val="tx2"/>
              </a:solidFill>
              <a:effectLst/>
              <a:uLnTx/>
              <a:uFillTx/>
              <a:latin typeface="Centaur" pitchFamily="18" charset="0"/>
              <a:ea typeface="+mn-ea"/>
              <a:cs typeface="+mn-cs"/>
            </a:endParaRPr>
          </a:p>
        </p:txBody>
      </p:sp>
      <p:pic>
        <p:nvPicPr>
          <p:cNvPr id="9" name="Picture 8" descr="Hans Selye and the Discovery of Stress"/>
          <p:cNvPicPr>
            <a:picLocks noChangeAspect="1" noChangeArrowheads="1"/>
          </p:cNvPicPr>
          <p:nvPr/>
        </p:nvPicPr>
        <p:blipFill>
          <a:blip r:embed="rId3" cstate="print"/>
          <a:srcRect/>
          <a:stretch>
            <a:fillRect/>
          </a:stretch>
        </p:blipFill>
        <p:spPr>
          <a:xfrm>
            <a:off x="6929454" y="5429264"/>
            <a:ext cx="1690670" cy="1313696"/>
          </a:xfrm>
          <a:prstGeom prst="rect">
            <a:avLst/>
          </a:prstGeom>
        </p:spPr>
      </p:pic>
      <p:sp>
        <p:nvSpPr>
          <p:cNvPr id="10" name="Text Box 9"/>
          <p:cNvSpPr txBox="1">
            <a:spLocks noChangeArrowheads="1"/>
          </p:cNvSpPr>
          <p:nvPr/>
        </p:nvSpPr>
        <p:spPr bwMode="auto">
          <a:xfrm>
            <a:off x="4429124" y="6000768"/>
            <a:ext cx="2895600" cy="630942"/>
          </a:xfrm>
          <a:prstGeom prst="rect">
            <a:avLst/>
          </a:prstGeom>
          <a:noFill/>
          <a:ln w="9525">
            <a:noFill/>
            <a:miter lim="800000"/>
            <a:headEnd/>
            <a:tailEnd/>
          </a:ln>
          <a:effectLst/>
        </p:spPr>
        <p:txBody>
          <a:bodyPr wrap="square">
            <a:spAutoFit/>
          </a:bodyPr>
          <a:lstStyle/>
          <a:p>
            <a:pPr algn="ctr">
              <a:spcBef>
                <a:spcPct val="50000"/>
              </a:spcBef>
            </a:pPr>
            <a:r>
              <a:rPr lang="en-US" sz="1400" dirty="0">
                <a:latin typeface="Arial" charset="0"/>
              </a:rPr>
              <a:t>Hans </a:t>
            </a:r>
            <a:r>
              <a:rPr lang="en-US" sz="1400" dirty="0" err="1" smtClean="0">
                <a:latin typeface="Arial" charset="0"/>
              </a:rPr>
              <a:t>Selye</a:t>
            </a:r>
            <a:r>
              <a:rPr lang="en-US" sz="1400" dirty="0" smtClean="0">
                <a:latin typeface="Arial" charset="0"/>
              </a:rPr>
              <a:t>(1907-1982)</a:t>
            </a:r>
            <a:endParaRPr lang="en-US" sz="1400" dirty="0">
              <a:latin typeface="Arial" charset="0"/>
            </a:endParaRPr>
          </a:p>
          <a:p>
            <a:pPr algn="ctr">
              <a:spcBef>
                <a:spcPct val="50000"/>
              </a:spcBef>
            </a:pPr>
            <a:r>
              <a:rPr lang="en-US" sz="1400" b="1" i="1" dirty="0">
                <a:latin typeface="Arial" charset="0"/>
              </a:rPr>
              <a:t>Father of Stress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85728"/>
            <a:ext cx="7498080" cy="792162"/>
          </a:xfrm>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4400" dirty="0" smtClean="0">
                <a:solidFill>
                  <a:schemeClr val="bg1"/>
                </a:solidFill>
                <a:latin typeface="Algerian" pitchFamily="82" charset="0"/>
              </a:rPr>
              <a:t>*</a:t>
            </a:r>
            <a:r>
              <a:rPr lang="en-US" sz="4400" dirty="0" smtClean="0">
                <a:solidFill>
                  <a:schemeClr val="bg1"/>
                </a:solidFill>
                <a:latin typeface="Algerian" pitchFamily="82" charset="0"/>
              </a:rPr>
              <a:t>Introduction*</a:t>
            </a:r>
            <a:endParaRPr lang="ms-MY" sz="4400" dirty="0">
              <a:solidFill>
                <a:schemeClr val="bg1"/>
              </a:solidFill>
              <a:latin typeface="Algerian" pitchFamily="82" charset="0"/>
            </a:endParaRPr>
          </a:p>
        </p:txBody>
      </p:sp>
      <p:sp>
        <p:nvSpPr>
          <p:cNvPr id="3" name="Content Placeholder 2"/>
          <p:cNvSpPr>
            <a:spLocks noGrp="1"/>
          </p:cNvSpPr>
          <p:nvPr>
            <p:ph sz="quarter" idx="1"/>
          </p:nvPr>
        </p:nvSpPr>
        <p:spPr/>
        <p:txBody>
          <a:bodyPr>
            <a:normAutofit/>
          </a:bodyPr>
          <a:lstStyle/>
          <a:p>
            <a:r>
              <a:rPr lang="en-US" sz="1800" dirty="0">
                <a:latin typeface="Sitka Display" pitchFamily="2" charset="0"/>
              </a:rPr>
              <a:t>Stress is simply the body's response to changes that create taxing demands. </a:t>
            </a:r>
            <a:endParaRPr lang="en-US" sz="1800" dirty="0" smtClean="0">
              <a:latin typeface="Sitka Display" pitchFamily="2" charset="0"/>
            </a:endParaRPr>
          </a:p>
          <a:p>
            <a:r>
              <a:rPr lang="en-US" sz="1800" dirty="0" smtClean="0">
                <a:latin typeface="Sitka Display" pitchFamily="2" charset="0"/>
              </a:rPr>
              <a:t>The</a:t>
            </a:r>
            <a:r>
              <a:rPr lang="en-US" sz="1800" dirty="0">
                <a:latin typeface="Sitka Display" pitchFamily="2" charset="0"/>
              </a:rPr>
              <a:t> previously mentioned Dr. Lazarus (building on Dr. </a:t>
            </a:r>
            <a:r>
              <a:rPr lang="en-US" sz="1800" dirty="0" err="1">
                <a:latin typeface="Sitka Display" pitchFamily="2" charset="0"/>
              </a:rPr>
              <a:t>Selye's</a:t>
            </a:r>
            <a:r>
              <a:rPr lang="en-US" sz="1800" dirty="0">
                <a:latin typeface="Sitka Display" pitchFamily="2" charset="0"/>
              </a:rPr>
              <a:t> work) suggested that there is a </a:t>
            </a:r>
            <a:r>
              <a:rPr lang="en-US" sz="1800" b="1" dirty="0">
                <a:latin typeface="Sitka Display" pitchFamily="2" charset="0"/>
              </a:rPr>
              <a:t>difference between </a:t>
            </a:r>
            <a:r>
              <a:rPr lang="en-US" sz="1800" b="1" dirty="0">
                <a:solidFill>
                  <a:srgbClr val="FF0000"/>
                </a:solidFill>
                <a:latin typeface="Sitka Display" pitchFamily="2" charset="0"/>
              </a:rPr>
              <a:t>eustress</a:t>
            </a:r>
            <a:r>
              <a:rPr lang="en-US" sz="1800" dirty="0">
                <a:latin typeface="Sitka Display" pitchFamily="2" charset="0"/>
              </a:rPr>
              <a:t>,</a:t>
            </a:r>
            <a:r>
              <a:rPr lang="en-US" sz="1800" b="1" i="1" dirty="0">
                <a:latin typeface="Sitka Display" pitchFamily="2" charset="0"/>
              </a:rPr>
              <a:t> which is a term for</a:t>
            </a:r>
            <a:r>
              <a:rPr lang="en-US" sz="1800" b="1" dirty="0">
                <a:latin typeface="Sitka Display" pitchFamily="2" charset="0"/>
              </a:rPr>
              <a:t> positive stress</a:t>
            </a:r>
            <a:r>
              <a:rPr lang="en-US" sz="1800" dirty="0">
                <a:latin typeface="Sitka Display" pitchFamily="2" charset="0"/>
              </a:rPr>
              <a:t>, and </a:t>
            </a:r>
            <a:r>
              <a:rPr lang="en-US" sz="1800" b="1" dirty="0">
                <a:solidFill>
                  <a:srgbClr val="FF0000"/>
                </a:solidFill>
                <a:latin typeface="Sitka Display" pitchFamily="2" charset="0"/>
              </a:rPr>
              <a:t>distress</a:t>
            </a:r>
            <a:r>
              <a:rPr lang="en-US" sz="1800" dirty="0">
                <a:latin typeface="Sitka Display" pitchFamily="2" charset="0"/>
              </a:rPr>
              <a:t>, </a:t>
            </a:r>
            <a:r>
              <a:rPr lang="en-US" sz="1800" b="1" i="1" dirty="0">
                <a:latin typeface="Sitka Display" pitchFamily="2" charset="0"/>
              </a:rPr>
              <a:t>which refers to</a:t>
            </a:r>
            <a:r>
              <a:rPr lang="en-US" sz="1800" b="1" dirty="0">
                <a:latin typeface="Sitka Display" pitchFamily="2" charset="0"/>
              </a:rPr>
              <a:t> negative stress</a:t>
            </a:r>
            <a:r>
              <a:rPr lang="en-US" sz="1800" dirty="0">
                <a:latin typeface="Sitka Display" pitchFamily="2" charset="0"/>
              </a:rPr>
              <a:t>.</a:t>
            </a:r>
            <a:endParaRPr lang="ms-MY" sz="1800" dirty="0">
              <a:latin typeface="Sitka Display" pitchFamily="2"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48" y="3000372"/>
            <a:ext cx="2821583" cy="2214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47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en-US" sz="4400" b="1" dirty="0">
                <a:latin typeface="Californian FB" pitchFamily="18" charset="0"/>
              </a:rPr>
              <a:t>GAS : Causes and symptoms</a:t>
            </a:r>
          </a:p>
        </p:txBody>
      </p:sp>
      <p:sp>
        <p:nvSpPr>
          <p:cNvPr id="18435" name="Rectangle 3"/>
          <p:cNvSpPr>
            <a:spLocks noGrp="1" noChangeArrowheads="1"/>
          </p:cNvSpPr>
          <p:nvPr>
            <p:ph sz="quarter" idx="1"/>
          </p:nvPr>
        </p:nvSpPr>
        <p:spPr>
          <a:xfrm>
            <a:off x="357158" y="1600200"/>
            <a:ext cx="8358246" cy="4572000"/>
          </a:xfrm>
        </p:spPr>
        <p:txBody>
          <a:bodyPr>
            <a:normAutofit/>
          </a:bodyPr>
          <a:lstStyle/>
          <a:p>
            <a:pPr algn="just"/>
            <a:r>
              <a:rPr lang="en-US" sz="1800" dirty="0" smtClean="0">
                <a:latin typeface="Centaur" pitchFamily="18" charset="0"/>
              </a:rPr>
              <a:t>Stress </a:t>
            </a:r>
            <a:r>
              <a:rPr lang="en-US" sz="1800" dirty="0">
                <a:latin typeface="Centaur" pitchFamily="18" charset="0"/>
              </a:rPr>
              <a:t>is the cause of general adaptation syndrome and it can manifest as </a:t>
            </a:r>
            <a:r>
              <a:rPr lang="en-US" sz="1800" b="1" dirty="0">
                <a:latin typeface="Centaur" pitchFamily="18" charset="0"/>
              </a:rPr>
              <a:t>fatigue</a:t>
            </a:r>
            <a:r>
              <a:rPr lang="en-US" sz="1800" dirty="0">
                <a:latin typeface="Centaur" pitchFamily="18" charset="0"/>
              </a:rPr>
              <a:t>, irritability, difficulty concentrating, and difficulty sleeping. </a:t>
            </a:r>
            <a:endParaRPr lang="en-US" sz="1800" dirty="0" smtClean="0">
              <a:latin typeface="Centaur" pitchFamily="18" charset="0"/>
            </a:endParaRPr>
          </a:p>
          <a:p>
            <a:r>
              <a:rPr lang="en-US" sz="1800" dirty="0" smtClean="0">
                <a:latin typeface="Centaur" pitchFamily="18" charset="0"/>
              </a:rPr>
              <a:t>Persons </a:t>
            </a:r>
            <a:r>
              <a:rPr lang="en-US" sz="1800" dirty="0">
                <a:latin typeface="Centaur" pitchFamily="18" charset="0"/>
              </a:rPr>
              <a:t>may also experience other symptoms that are signs of stress. </a:t>
            </a:r>
            <a:endParaRPr lang="en-US" sz="1800" dirty="0" smtClean="0">
              <a:latin typeface="Centaur" pitchFamily="18" charset="0"/>
            </a:endParaRPr>
          </a:p>
          <a:p>
            <a:r>
              <a:rPr lang="en-US" sz="1800" dirty="0" smtClean="0">
                <a:latin typeface="Centaur" pitchFamily="18" charset="0"/>
              </a:rPr>
              <a:t>Persons </a:t>
            </a:r>
            <a:r>
              <a:rPr lang="en-US" sz="1800" dirty="0">
                <a:latin typeface="Centaur" pitchFamily="18" charset="0"/>
              </a:rPr>
              <a:t>experiencing unusual symptoms, such as hair loss, without another medical explanation might consider stress as the cause</a:t>
            </a:r>
            <a:r>
              <a:rPr lang="en-US" sz="1800" dirty="0" smtClean="0">
                <a:latin typeface="Centaur" pitchFamily="18" charset="0"/>
              </a:rPr>
              <a:t>.</a:t>
            </a:r>
          </a:p>
          <a:p>
            <a:r>
              <a:rPr lang="en-MY" sz="1800" dirty="0" smtClean="0">
                <a:latin typeface="Centaur" pitchFamily="18" charset="0"/>
              </a:rPr>
              <a:t>GAS can occur with any type of stress. Stressful events can include:</a:t>
            </a:r>
          </a:p>
          <a:p>
            <a:pPr lvl="1"/>
            <a:r>
              <a:rPr lang="en-MY" sz="1800" dirty="0" smtClean="0">
                <a:solidFill>
                  <a:schemeClr val="tx1"/>
                </a:solidFill>
                <a:latin typeface="Centaur" pitchFamily="18" charset="0"/>
              </a:rPr>
              <a:t>a job loss</a:t>
            </a:r>
          </a:p>
          <a:p>
            <a:pPr lvl="1"/>
            <a:r>
              <a:rPr lang="en-MY" sz="1800" dirty="0" smtClean="0">
                <a:solidFill>
                  <a:schemeClr val="tx1"/>
                </a:solidFill>
                <a:latin typeface="Centaur" pitchFamily="18" charset="0"/>
              </a:rPr>
              <a:t>medical problems</a:t>
            </a:r>
          </a:p>
          <a:p>
            <a:pPr lvl="1"/>
            <a:r>
              <a:rPr lang="en-MY" sz="1800" dirty="0" smtClean="0">
                <a:solidFill>
                  <a:schemeClr val="tx1"/>
                </a:solidFill>
                <a:latin typeface="Centaur" pitchFamily="18" charset="0"/>
              </a:rPr>
              <a:t>financial troubles</a:t>
            </a:r>
          </a:p>
          <a:p>
            <a:pPr lvl="1"/>
            <a:r>
              <a:rPr lang="en-MY" sz="1800" dirty="0" smtClean="0">
                <a:solidFill>
                  <a:schemeClr val="tx1"/>
                </a:solidFill>
                <a:latin typeface="Centaur" pitchFamily="18" charset="0"/>
              </a:rPr>
              <a:t>family breakdown</a:t>
            </a:r>
          </a:p>
          <a:p>
            <a:pPr lvl="1"/>
            <a:r>
              <a:rPr lang="en-MY" sz="1800" dirty="0" smtClean="0">
                <a:solidFill>
                  <a:schemeClr val="tx1"/>
                </a:solidFill>
                <a:latin typeface="Centaur" pitchFamily="18" charset="0"/>
              </a:rPr>
              <a:t>trauma</a:t>
            </a:r>
          </a:p>
          <a:p>
            <a:r>
              <a:rPr lang="en-MY" sz="1800" dirty="0" smtClean="0">
                <a:latin typeface="Centaur" pitchFamily="18" charset="0"/>
              </a:rPr>
              <a:t>But while stress is unpleasant, the upside is that GAS improves how your body responds to stressors, particularly in the alarm stage.</a:t>
            </a:r>
          </a:p>
          <a:p>
            <a:endParaRPr lang="en-US" sz="1800" dirty="0">
              <a:latin typeface="Centaur"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57158" y="571480"/>
            <a:ext cx="8710642" cy="140972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3600" b="1" dirty="0">
                <a:solidFill>
                  <a:schemeClr val="tx1"/>
                </a:solidFill>
                <a:latin typeface="Arial" charset="0"/>
                <a:cs typeface="Times New Roman" pitchFamily="18" charset="0"/>
              </a:rPr>
              <a:t>OUR BODY’S REACTION TO STRESS</a:t>
            </a:r>
            <a:r>
              <a:rPr lang="en-US" sz="3200" b="1" dirty="0">
                <a:solidFill>
                  <a:schemeClr val="tx1"/>
                </a:solidFill>
                <a:latin typeface="Arial" charset="0"/>
                <a:cs typeface="Times New Roman" pitchFamily="18" charset="0"/>
              </a:rPr>
              <a:t> (GENERAL ADAPTATION SYNDROME (</a:t>
            </a:r>
            <a:r>
              <a:rPr lang="en-US" sz="3200" b="1" dirty="0" smtClean="0">
                <a:solidFill>
                  <a:schemeClr val="tx1"/>
                </a:solidFill>
                <a:latin typeface="Arial" charset="0"/>
                <a:cs typeface="Times New Roman" pitchFamily="18" charset="0"/>
              </a:rPr>
              <a:t>GAS)</a:t>
            </a:r>
            <a:r>
              <a:rPr lang="en-US" sz="3200" dirty="0">
                <a:solidFill>
                  <a:schemeClr val="tx1"/>
                </a:solidFill>
                <a:latin typeface="Arial" charset="0"/>
                <a:cs typeface="Arial Unicode MS" pitchFamily="34" charset="0"/>
              </a:rPr>
              <a:t/>
            </a:r>
            <a:br>
              <a:rPr lang="en-US" sz="3200" dirty="0">
                <a:solidFill>
                  <a:schemeClr val="tx1"/>
                </a:solidFill>
                <a:latin typeface="Arial" charset="0"/>
                <a:cs typeface="Arial Unicode MS" pitchFamily="34" charset="0"/>
              </a:rPr>
            </a:br>
            <a:endParaRPr lang="en-US" sz="2000" dirty="0">
              <a:solidFill>
                <a:schemeClr val="tx1"/>
              </a:solidFill>
              <a:cs typeface="Arial Unicode MS" pitchFamily="34" charset="0"/>
            </a:endParaRPr>
          </a:p>
        </p:txBody>
      </p:sp>
      <p:sp>
        <p:nvSpPr>
          <p:cNvPr id="4" name="Rectangle 5"/>
          <p:cNvSpPr txBox="1">
            <a:spLocks noRot="1" noChangeArrowheads="1"/>
          </p:cNvSpPr>
          <p:nvPr/>
        </p:nvSpPr>
        <p:spPr>
          <a:xfrm>
            <a:off x="428596" y="2071678"/>
            <a:ext cx="4714908" cy="4305300"/>
          </a:xfrm>
          <a:prstGeom prst="rect">
            <a:avLst/>
          </a:prstGeom>
          <a:noFill/>
          <a:ln>
            <a:noFill/>
          </a:ln>
        </p:spPr>
        <p:txBody>
          <a:bodyPr>
            <a:normAutofit/>
          </a:bodyPr>
          <a:lstStyle/>
          <a:p>
            <a:pPr marL="82296"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800" b="1" i="0" u="none" strike="noStrike" kern="1200" cap="none" spc="0" normalizeH="0" baseline="0" noProof="0" dirty="0" smtClean="0">
                <a:ln>
                  <a:noFill/>
                </a:ln>
                <a:solidFill>
                  <a:schemeClr val="tx1"/>
                </a:solidFill>
                <a:effectLst/>
                <a:uLnTx/>
                <a:uFillTx/>
                <a:latin typeface="Calisto MT" pitchFamily="18" charset="0"/>
              </a:rPr>
              <a:t>PHASES OF </a:t>
            </a:r>
            <a:r>
              <a:rPr kumimoji="0" lang="en-US" sz="2800" b="1" i="0" u="none" strike="noStrike" kern="1200" cap="none" spc="0" normalizeH="0" baseline="0" noProof="0" dirty="0" smtClean="0">
                <a:ln>
                  <a:noFill/>
                </a:ln>
                <a:solidFill>
                  <a:schemeClr val="tx1"/>
                </a:solidFill>
                <a:effectLst/>
                <a:uLnTx/>
                <a:uFillTx/>
                <a:latin typeface="Calisto MT" pitchFamily="18" charset="0"/>
              </a:rPr>
              <a:t>GAS:</a:t>
            </a:r>
          </a:p>
          <a:p>
            <a:pPr marL="82296"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1400" b="1" i="0" u="none" strike="noStrike" kern="1200" cap="none" spc="0" normalizeH="0" baseline="0" noProof="0" dirty="0" smtClean="0">
              <a:ln>
                <a:noFill/>
              </a:ln>
              <a:solidFill>
                <a:schemeClr val="tx1"/>
              </a:solidFill>
              <a:effectLst/>
              <a:uLnTx/>
              <a:uFillTx/>
              <a:latin typeface="Calisto MT" pitchFamily="18" charset="0"/>
            </a:endParaRPr>
          </a:p>
          <a:p>
            <a:pPr marL="82296"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rgbClr val="FF0000"/>
                </a:solidFill>
                <a:effectLst/>
                <a:uLnTx/>
                <a:uFillTx/>
                <a:latin typeface="Berlin Sans FB Demi" pitchFamily="34" charset="0"/>
              </a:rPr>
              <a:t>1: Alarm reaction:</a:t>
            </a:r>
          </a:p>
          <a:p>
            <a:pPr marL="482346" marR="0" lvl="1" indent="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Calisto MT" pitchFamily="18" charset="0"/>
              </a:rPr>
              <a:t>Body’s first response</a:t>
            </a:r>
          </a:p>
          <a:p>
            <a:pPr marL="82296" lvl="0" eaLnBrk="1" fontAlgn="auto" hangingPunct="1">
              <a:spcBef>
                <a:spcPts val="600"/>
              </a:spcBef>
              <a:spcAft>
                <a:spcPts val="0"/>
              </a:spcAft>
              <a:buClr>
                <a:schemeClr val="accent1"/>
              </a:buClr>
              <a:buSzPct val="80000"/>
            </a:pPr>
            <a:r>
              <a:rPr kumimoji="0" lang="en-US" sz="2800" b="0" i="0" u="none" strike="noStrike" kern="1200" cap="none" spc="0" normalizeH="0" baseline="0" noProof="0" dirty="0" smtClean="0">
                <a:ln>
                  <a:noFill/>
                </a:ln>
                <a:solidFill>
                  <a:srgbClr val="FF0000"/>
                </a:solidFill>
                <a:effectLst/>
                <a:uLnTx/>
                <a:uFillTx/>
                <a:latin typeface="Berlin Sans FB Demi" pitchFamily="34" charset="0"/>
              </a:rPr>
              <a:t>2: </a:t>
            </a:r>
            <a:r>
              <a:rPr kumimoji="0" lang="en-US" sz="2800" i="0" u="none" strike="noStrike" kern="1200" cap="none" spc="0" normalizeH="0" baseline="0" noProof="0" dirty="0" smtClean="0">
                <a:ln>
                  <a:noFill/>
                </a:ln>
                <a:solidFill>
                  <a:srgbClr val="FF0000"/>
                </a:solidFill>
                <a:effectLst/>
                <a:uLnTx/>
                <a:uFillTx/>
                <a:latin typeface="Berlin Sans FB Demi" pitchFamily="34" charset="0"/>
              </a:rPr>
              <a:t>Resistance </a:t>
            </a:r>
            <a:r>
              <a:rPr lang="en-US" sz="2800" dirty="0" smtClean="0">
                <a:solidFill>
                  <a:srgbClr val="FF0000"/>
                </a:solidFill>
                <a:latin typeface="Berlin Sans FB Demi" pitchFamily="34" charset="0"/>
                <a:cs typeface="Times New Roman" pitchFamily="18" charset="0"/>
              </a:rPr>
              <a:t>or adaptation</a:t>
            </a:r>
            <a:r>
              <a:rPr kumimoji="0" lang="en-US" sz="2800" b="0" i="0" u="none" strike="noStrike" kern="1200" cap="none" spc="0" normalizeH="0" baseline="0" noProof="0" dirty="0" smtClean="0">
                <a:ln>
                  <a:noFill/>
                </a:ln>
                <a:solidFill>
                  <a:srgbClr val="FF0000"/>
                </a:solidFill>
                <a:effectLst/>
                <a:uLnTx/>
                <a:uFillTx/>
                <a:latin typeface="Berlin Sans FB Demi" pitchFamily="34" charset="0"/>
              </a:rPr>
              <a:t>:</a:t>
            </a:r>
          </a:p>
          <a:p>
            <a:pPr marL="482346" marR="0" lvl="1" indent="0"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Calisto MT" pitchFamily="18" charset="0"/>
              </a:rPr>
              <a:t>Body adapts to stressor</a:t>
            </a:r>
          </a:p>
          <a:p>
            <a:pPr marL="82296"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800" b="0" i="0" u="none" strike="noStrike" kern="1200" cap="none" spc="0" normalizeH="0" baseline="0" noProof="0" dirty="0" smtClean="0">
                <a:ln>
                  <a:noFill/>
                </a:ln>
                <a:solidFill>
                  <a:srgbClr val="FF0000"/>
                </a:solidFill>
                <a:effectLst/>
                <a:uLnTx/>
                <a:uFillTx/>
                <a:latin typeface="Berlin Sans FB Demi" pitchFamily="34" charset="0"/>
              </a:rPr>
              <a:t>3: Exhaustion:</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Calisto MT" pitchFamily="18" charset="0"/>
              </a:rPr>
              <a:t>Body breaks down</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Calisto MT" pitchFamily="18" charset="0"/>
              </a:rPr>
              <a:t>Changes in immune system</a:t>
            </a:r>
            <a:endParaRPr kumimoji="0" lang="en-US" sz="2400" b="0" i="0" u="none" strike="noStrike" kern="1200" cap="none" spc="0" normalizeH="0" baseline="0" noProof="0" dirty="0">
              <a:ln>
                <a:noFill/>
              </a:ln>
              <a:solidFill>
                <a:schemeClr val="tx1"/>
              </a:solidFill>
              <a:effectLst/>
              <a:uLnTx/>
              <a:uFillTx/>
              <a:latin typeface="Calisto MT" pitchFamily="18" charset="0"/>
            </a:endParaRPr>
          </a:p>
        </p:txBody>
      </p:sp>
      <p:pic>
        <p:nvPicPr>
          <p:cNvPr id="6" name="Picture 5" descr="General-Adaptation-Syndrome-Stages.jpg"/>
          <p:cNvPicPr>
            <a:picLocks noChangeAspect="1"/>
          </p:cNvPicPr>
          <p:nvPr/>
        </p:nvPicPr>
        <p:blipFill>
          <a:blip r:embed="rId3"/>
          <a:stretch>
            <a:fillRect/>
          </a:stretch>
        </p:blipFill>
        <p:spPr>
          <a:xfrm>
            <a:off x="5143504" y="2571744"/>
            <a:ext cx="3691758" cy="311087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heckerboard(across)">
                                      <p:cBhvr>
                                        <p:cTn id="12" dur="500"/>
                                        <p:tgtEl>
                                          <p:spTgt spid="4">
                                            <p:txEl>
                                              <p:pRg st="2" end="2"/>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checkerboard(across)">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checkerboard(across)">
                                      <p:cBhvr>
                                        <p:cTn id="20" dur="500"/>
                                        <p:tgtEl>
                                          <p:spTgt spid="4">
                                            <p:txEl>
                                              <p:pRg st="4" end="4"/>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checkerboard(across)">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checkerboard(across)">
                                      <p:cBhvr>
                                        <p:cTn id="28" dur="500"/>
                                        <p:tgtEl>
                                          <p:spTgt spid="4">
                                            <p:txEl>
                                              <p:pRg st="6" end="6"/>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checkerboard(across)">
                                      <p:cBhvr>
                                        <p:cTn id="31" dur="500"/>
                                        <p:tgtEl>
                                          <p:spTgt spid="4">
                                            <p:txEl>
                                              <p:pRg st="7" end="7"/>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checkerboard(across)">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sz="quarter" idx="1"/>
          </p:nvPr>
        </p:nvSpPr>
        <p:spPr>
          <a:xfrm>
            <a:off x="428596" y="214290"/>
            <a:ext cx="8143932" cy="5643602"/>
          </a:xfrm>
        </p:spPr>
        <p:txBody>
          <a:bodyPr>
            <a:normAutofit/>
          </a:bodyPr>
          <a:lstStyle/>
          <a:p>
            <a:pPr>
              <a:buNone/>
            </a:pPr>
            <a:r>
              <a:rPr lang="en-US" sz="3600" b="1" dirty="0" smtClean="0">
                <a:solidFill>
                  <a:srgbClr val="FF0000"/>
                </a:solidFill>
                <a:latin typeface="Berlin Sans FB Demi" pitchFamily="34" charset="0"/>
              </a:rPr>
              <a:t>STAGE 1: ALARM REACTION</a:t>
            </a:r>
          </a:p>
          <a:p>
            <a:r>
              <a:rPr lang="en-US" sz="2000" dirty="0" smtClean="0">
                <a:latin typeface="Centaur" pitchFamily="18" charset="0"/>
              </a:rPr>
              <a:t>The </a:t>
            </a:r>
            <a:r>
              <a:rPr lang="en-US" sz="2000" b="1" dirty="0">
                <a:latin typeface="Centaur" pitchFamily="18" charset="0"/>
              </a:rPr>
              <a:t>first </a:t>
            </a:r>
            <a:r>
              <a:rPr lang="en-US" sz="2000" b="1" dirty="0" smtClean="0">
                <a:latin typeface="Centaur" pitchFamily="18" charset="0"/>
              </a:rPr>
              <a:t>stage </a:t>
            </a:r>
            <a:r>
              <a:rPr lang="en-US" sz="2000" b="1" dirty="0">
                <a:latin typeface="Centaur" pitchFamily="18" charset="0"/>
              </a:rPr>
              <a:t>of the general adaptation </a:t>
            </a:r>
            <a:r>
              <a:rPr lang="en-US" sz="2000" b="1" dirty="0" smtClean="0">
                <a:latin typeface="Centaur" pitchFamily="18" charset="0"/>
              </a:rPr>
              <a:t>stage (GAS), </a:t>
            </a:r>
            <a:r>
              <a:rPr lang="en-US" sz="2000" b="1" dirty="0">
                <a:latin typeface="Centaur" pitchFamily="18" charset="0"/>
              </a:rPr>
              <a:t>the alarm reaction</a:t>
            </a:r>
            <a:r>
              <a:rPr lang="en-US" sz="2000" dirty="0">
                <a:latin typeface="Centaur" pitchFamily="18" charset="0"/>
              </a:rPr>
              <a:t>, is the immediate reaction to a stressor. </a:t>
            </a:r>
            <a:endParaRPr lang="en-US" sz="2000" dirty="0" smtClean="0">
              <a:latin typeface="Centaur" pitchFamily="18" charset="0"/>
            </a:endParaRPr>
          </a:p>
          <a:p>
            <a:r>
              <a:rPr lang="en-US" sz="2000" dirty="0" smtClean="0">
                <a:latin typeface="Centaur" pitchFamily="18" charset="0"/>
              </a:rPr>
              <a:t>In </a:t>
            </a:r>
            <a:r>
              <a:rPr lang="en-US" sz="2000" dirty="0">
                <a:latin typeface="Centaur" pitchFamily="18" charset="0"/>
              </a:rPr>
              <a:t>the initial phase of stress, humans exhibit a </a:t>
            </a:r>
            <a:r>
              <a:rPr lang="en-US" sz="2000" b="1" u="sng" dirty="0">
                <a:effectLst/>
                <a:latin typeface="Centaur" pitchFamily="18" charset="0"/>
              </a:rPr>
              <a:t>"fight or </a:t>
            </a:r>
            <a:r>
              <a:rPr lang="en-US" sz="2000" b="1" u="sng" dirty="0" smtClean="0">
                <a:latin typeface="Centaur" pitchFamily="18" charset="0"/>
              </a:rPr>
              <a:t>f</a:t>
            </a:r>
            <a:r>
              <a:rPr lang="en-US" sz="2000" b="1" u="sng" dirty="0" smtClean="0">
                <a:effectLst/>
                <a:latin typeface="Centaur" pitchFamily="18" charset="0"/>
              </a:rPr>
              <a:t>light</a:t>
            </a:r>
            <a:r>
              <a:rPr lang="en-US" sz="2000" b="1" u="sng" dirty="0">
                <a:effectLst/>
                <a:latin typeface="Centaur" pitchFamily="18" charset="0"/>
              </a:rPr>
              <a:t>"</a:t>
            </a:r>
            <a:r>
              <a:rPr lang="en-US" sz="2000" dirty="0">
                <a:latin typeface="Centaur" pitchFamily="18" charset="0"/>
              </a:rPr>
              <a:t> response, which causes one to be ready for physical activity. </a:t>
            </a:r>
            <a:endParaRPr lang="en-US" sz="2000" dirty="0" smtClean="0">
              <a:latin typeface="Centaur" pitchFamily="18" charset="0"/>
            </a:endParaRPr>
          </a:p>
          <a:p>
            <a:pPr algn="just"/>
            <a:r>
              <a:rPr lang="en-US" sz="2000" dirty="0" smtClean="0">
                <a:latin typeface="Centaur" pitchFamily="18" charset="0"/>
              </a:rPr>
              <a:t>However</a:t>
            </a:r>
            <a:r>
              <a:rPr lang="en-US" sz="2000" dirty="0">
                <a:latin typeface="Centaur" pitchFamily="18" charset="0"/>
              </a:rPr>
              <a:t>, this initial response can also decrease the effectiveness of the immune system, making persons more susceptible to illness during this </a:t>
            </a:r>
            <a:r>
              <a:rPr lang="en-US" sz="2000" dirty="0" smtClean="0">
                <a:latin typeface="Centaur" pitchFamily="18" charset="0"/>
              </a:rPr>
              <a:t>phase.</a:t>
            </a:r>
          </a:p>
          <a:p>
            <a:pPr algn="just"/>
            <a:r>
              <a:rPr lang="en-NZ" sz="2000" dirty="0" smtClean="0">
                <a:latin typeface="Centaur" pitchFamily="18" charset="0"/>
              </a:rPr>
              <a:t>The body reacts to acute stress by increasing the production of hormones by the medullar part of the adrenal gland in order to </a:t>
            </a:r>
            <a:r>
              <a:rPr lang="en-NZ" sz="2000" b="1" dirty="0" smtClean="0">
                <a:latin typeface="Centaur" pitchFamily="18" charset="0"/>
              </a:rPr>
              <a:t>mobilise the physical energy needed to combat the stress</a:t>
            </a:r>
            <a:r>
              <a:rPr lang="en-NZ" sz="2000" dirty="0" smtClean="0">
                <a:latin typeface="Centaur" pitchFamily="18" charset="0"/>
              </a:rPr>
              <a:t>.  </a:t>
            </a:r>
          </a:p>
          <a:p>
            <a:pPr>
              <a:lnSpc>
                <a:spcPct val="90000"/>
              </a:lnSpc>
            </a:pPr>
            <a:r>
              <a:rPr lang="en-NZ" sz="2000" dirty="0" smtClean="0">
                <a:latin typeface="Centaur" pitchFamily="18" charset="0"/>
              </a:rPr>
              <a:t>When the stress is extremely acute the body's alarm reaction takes the form of inflammation.</a:t>
            </a:r>
          </a:p>
          <a:p>
            <a:pPr>
              <a:lnSpc>
                <a:spcPct val="90000"/>
              </a:lnSpc>
            </a:pPr>
            <a:r>
              <a:rPr lang="en-NZ" sz="2000" dirty="0" smtClean="0">
                <a:latin typeface="Centaur" pitchFamily="18" charset="0"/>
              </a:rPr>
              <a:t> If the reaction is strong enough to overcome and remove the stress, the organism regains its balance and returns to its normal homeostatic condition. </a:t>
            </a:r>
            <a:endParaRPr lang="en-US" sz="2000" dirty="0" smtClean="0">
              <a:latin typeface="Centaur" pitchFamily="18" charset="0"/>
            </a:endParaRPr>
          </a:p>
          <a:p>
            <a:pPr algn="just"/>
            <a:endParaRPr lang="en-US" sz="2000" dirty="0">
              <a:latin typeface="Centaur"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00034" y="1714488"/>
            <a:ext cx="8215370" cy="1643074"/>
          </a:xfrm>
        </p:spPr>
        <p:txBody>
          <a:bodyPr>
            <a:normAutofit/>
          </a:bodyPr>
          <a:lstStyle/>
          <a:p>
            <a:pPr>
              <a:lnSpc>
                <a:spcPct val="90000"/>
              </a:lnSpc>
            </a:pPr>
            <a:r>
              <a:rPr lang="en-US" sz="2000" dirty="0" smtClean="0">
                <a:latin typeface="Centaur" pitchFamily="18" charset="0"/>
              </a:rPr>
              <a:t>Also </a:t>
            </a:r>
            <a:r>
              <a:rPr lang="en-US" sz="2000" dirty="0">
                <a:latin typeface="Centaur" pitchFamily="18" charset="0"/>
              </a:rPr>
              <a:t>called the "</a:t>
            </a:r>
            <a:r>
              <a:rPr lang="en-US" sz="2000" b="1" dirty="0">
                <a:latin typeface="Centaur" pitchFamily="18" charset="0"/>
              </a:rPr>
              <a:t>acute stress response</a:t>
            </a:r>
            <a:r>
              <a:rPr lang="en-US" sz="2000" dirty="0">
                <a:latin typeface="Centaur" pitchFamily="18" charset="0"/>
              </a:rPr>
              <a:t>", was first described by </a:t>
            </a:r>
            <a:r>
              <a:rPr lang="en-US" sz="2000" dirty="0">
                <a:latin typeface="Centaur" pitchFamily="18" charset="0"/>
                <a:hlinkClick r:id="rId3" tooltip="Walter Cannon"/>
              </a:rPr>
              <a:t>Walter Cannon</a:t>
            </a:r>
            <a:r>
              <a:rPr lang="en-US" sz="2000" dirty="0">
                <a:latin typeface="Centaur" pitchFamily="18" charset="0"/>
              </a:rPr>
              <a:t> in the </a:t>
            </a:r>
            <a:r>
              <a:rPr lang="en-US" sz="2000" dirty="0">
                <a:latin typeface="Centaur" pitchFamily="18" charset="0"/>
                <a:hlinkClick r:id="rId4" tooltip="1920s"/>
              </a:rPr>
              <a:t>1920s</a:t>
            </a:r>
            <a:r>
              <a:rPr lang="en-US" sz="2000" dirty="0">
                <a:latin typeface="Centaur" pitchFamily="18" charset="0"/>
              </a:rPr>
              <a:t> as a theory that animals react to threats with a general discharge of the </a:t>
            </a:r>
            <a:r>
              <a:rPr lang="en-US" sz="2000" dirty="0">
                <a:latin typeface="Centaur" pitchFamily="18" charset="0"/>
                <a:hlinkClick r:id="rId5" tooltip="Sympathetic nervous system"/>
              </a:rPr>
              <a:t>sympathetic nervous system</a:t>
            </a:r>
            <a:r>
              <a:rPr lang="en-US" sz="2000" dirty="0">
                <a:latin typeface="Centaur" pitchFamily="18" charset="0"/>
              </a:rPr>
              <a:t>. The response was later recognized as the first stage of a </a:t>
            </a:r>
            <a:r>
              <a:rPr lang="en-US" sz="2000" dirty="0">
                <a:latin typeface="Centaur" pitchFamily="18" charset="0"/>
                <a:hlinkClick r:id="rId6" tooltip="General adaptation syndrome"/>
              </a:rPr>
              <a:t>general adaptation syndrome</a:t>
            </a:r>
            <a:r>
              <a:rPr lang="en-US" sz="2000" dirty="0">
                <a:latin typeface="Centaur" pitchFamily="18" charset="0"/>
              </a:rPr>
              <a:t> that regulates stress responses among vertebrates and other organisms</a:t>
            </a:r>
            <a:r>
              <a:rPr lang="en-US" sz="2000" dirty="0" smtClean="0">
                <a:latin typeface="Centaur" pitchFamily="18" charset="0"/>
              </a:rPr>
              <a:t>.</a:t>
            </a:r>
            <a:endParaRPr lang="en-US" sz="2000" dirty="0">
              <a:latin typeface="Centaur" pitchFamily="18" charset="0"/>
            </a:endParaRPr>
          </a:p>
        </p:txBody>
      </p:sp>
      <p:sp>
        <p:nvSpPr>
          <p:cNvPr id="25602" name="Rectangle 2"/>
          <p:cNvSpPr>
            <a:spLocks noGrp="1" noChangeArrowheads="1"/>
          </p:cNvSpPr>
          <p:nvPr>
            <p:ph type="title"/>
          </p:nvPr>
        </p:nvSpPr>
        <p:spPr>
          <a:xfrm>
            <a:off x="785786" y="642918"/>
            <a:ext cx="7686700" cy="1143000"/>
          </a:xfrm>
          <a:noFill/>
          <a:ln>
            <a:noFill/>
          </a:ln>
        </p:spPr>
        <p:txBody>
          <a:bodyPr>
            <a:normAutofit/>
          </a:bodyPr>
          <a:lstStyle/>
          <a:p>
            <a:r>
              <a:rPr lang="en-US" sz="4000" dirty="0">
                <a:effectLst/>
                <a:latin typeface="Bernard MT Condensed" pitchFamily="18" charset="0"/>
              </a:rPr>
              <a:t>The </a:t>
            </a:r>
            <a:r>
              <a:rPr lang="en-US" sz="4000" b="1" dirty="0" smtClean="0">
                <a:effectLst/>
                <a:latin typeface="Bernard MT Condensed" pitchFamily="18" charset="0"/>
              </a:rPr>
              <a:t>fight </a:t>
            </a:r>
            <a:r>
              <a:rPr lang="en-US" sz="4000" b="1" dirty="0">
                <a:effectLst/>
                <a:latin typeface="Bernard MT Condensed" pitchFamily="18" charset="0"/>
              </a:rPr>
              <a:t>or </a:t>
            </a:r>
            <a:r>
              <a:rPr lang="en-US" sz="4000" b="1" dirty="0" smtClean="0">
                <a:effectLst/>
                <a:latin typeface="Bernard MT Condensed" pitchFamily="18" charset="0"/>
              </a:rPr>
              <a:t>flight </a:t>
            </a:r>
            <a:r>
              <a:rPr lang="en-US" sz="4000" b="1" dirty="0">
                <a:effectLst/>
                <a:latin typeface="Bernard MT Condensed" pitchFamily="18" charset="0"/>
              </a:rPr>
              <a:t>response</a:t>
            </a:r>
          </a:p>
        </p:txBody>
      </p:sp>
      <p:pic>
        <p:nvPicPr>
          <p:cNvPr id="120834" name="Picture 2" descr="Taking Flight by Fighting Your “Fight or Flight” Instinct - PK Therapy"/>
          <p:cNvPicPr>
            <a:picLocks noChangeAspect="1" noChangeArrowheads="1"/>
          </p:cNvPicPr>
          <p:nvPr/>
        </p:nvPicPr>
        <p:blipFill>
          <a:blip r:embed="rId7"/>
          <a:srcRect/>
          <a:stretch>
            <a:fillRect/>
          </a:stretch>
        </p:blipFill>
        <p:spPr bwMode="auto">
          <a:xfrm>
            <a:off x="3428992" y="3714752"/>
            <a:ext cx="5357850" cy="2791251"/>
          </a:xfrm>
          <a:prstGeom prst="rect">
            <a:avLst/>
          </a:prstGeom>
          <a:noFill/>
        </p:spPr>
      </p:pic>
      <p:sp>
        <p:nvSpPr>
          <p:cNvPr id="5" name="Title 1"/>
          <p:cNvSpPr txBox="1">
            <a:spLocks/>
          </p:cNvSpPr>
          <p:nvPr/>
        </p:nvSpPr>
        <p:spPr>
          <a:xfrm>
            <a:off x="2857488" y="0"/>
            <a:ext cx="6143668" cy="571528"/>
          </a:xfrm>
          <a:prstGeom prst="rect">
            <a:avLst/>
          </a:prstGeom>
          <a:noFill/>
          <a:ln>
            <a:noFill/>
          </a:ln>
        </p:spPr>
        <p:txBody>
          <a:bodyPr vert="horz" rtlCol="0" anchor="ctr">
            <a:no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Berlin Sans FB Demi" pitchFamily="34" charset="0"/>
                <a:ea typeface="+mj-ea"/>
                <a:cs typeface="+mj-cs"/>
              </a:rPr>
              <a:t>CONT</a:t>
            </a:r>
            <a:r>
              <a:rPr kumimoji="0" lang="en-US" sz="2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Berlin Sans FB Demi" pitchFamily="34" charset="0"/>
                <a:ea typeface="+mj-ea"/>
                <a:cs typeface="+mj-cs"/>
              </a:rPr>
              <a:t> ….(STAGE 1: ALARM REACTION)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noFill/>
          <a:ln>
            <a:noFill/>
          </a:ln>
        </p:spPr>
        <p:txBody>
          <a:bodyPr>
            <a:normAutofit/>
          </a:bodyPr>
          <a:lstStyle/>
          <a:p>
            <a:r>
              <a:rPr lang="en-US" sz="2000" dirty="0" smtClean="0">
                <a:latin typeface="Centaur" pitchFamily="18" charset="0"/>
              </a:rPr>
              <a:t>During the alarm phase, a stressor disturbs homeostasis.</a:t>
            </a:r>
          </a:p>
          <a:p>
            <a:r>
              <a:rPr lang="en-US" sz="2000" dirty="0" smtClean="0">
                <a:latin typeface="Centaur" pitchFamily="18" charset="0"/>
              </a:rPr>
              <a:t>The brain subconsciously perceives the stressor and prepares the body either to fight or to run away, a response sometimes called the fight or flight response</a:t>
            </a:r>
          </a:p>
          <a:p>
            <a:r>
              <a:rPr lang="en-US" sz="2000" dirty="0" smtClean="0">
                <a:latin typeface="Centaur" pitchFamily="18" charset="0"/>
              </a:rPr>
              <a:t>Body releases adrenaline and a variety of other psychological mechanisms to combat the stress and to stay in control.</a:t>
            </a:r>
          </a:p>
          <a:p>
            <a:r>
              <a:rPr lang="en-US" sz="2000" dirty="0" smtClean="0">
                <a:latin typeface="Centaur" pitchFamily="18" charset="0"/>
              </a:rPr>
              <a:t>Rising hormone levels results in increased blood volume, blood glucose levels, epinephrine and nor-epinephrine amount, heart rate, blood flow to muscles, oxygen intake and mental alertness.</a:t>
            </a:r>
          </a:p>
          <a:p>
            <a:r>
              <a:rPr lang="en-US" sz="2000" dirty="0" smtClean="0">
                <a:latin typeface="Centaur" pitchFamily="18" charset="0"/>
              </a:rPr>
              <a:t>In addition , the pupils of the eye dilate to produce greater visual field</a:t>
            </a:r>
          </a:p>
          <a:p>
            <a:r>
              <a:rPr lang="en-US" sz="2000" dirty="0" smtClean="0">
                <a:latin typeface="Centaur" pitchFamily="18" charset="0"/>
              </a:rPr>
              <a:t>May last from 1 minute to many hours</a:t>
            </a:r>
          </a:p>
          <a:p>
            <a:r>
              <a:rPr lang="en-US" sz="2000" dirty="0" smtClean="0">
                <a:latin typeface="Centaur" pitchFamily="18" charset="0"/>
              </a:rPr>
              <a:t>Once the cause of the stress is removed, the body will go back to normal.</a:t>
            </a:r>
          </a:p>
          <a:p>
            <a:r>
              <a:rPr lang="en-US" sz="2000" dirty="0" smtClean="0">
                <a:solidFill>
                  <a:srgbClr val="FF0000"/>
                </a:solidFill>
                <a:latin typeface="Centaur" pitchFamily="18" charset="0"/>
              </a:rPr>
              <a:t>If not resolved………. person enters into resistance or adaptation stage!</a:t>
            </a:r>
          </a:p>
          <a:p>
            <a:pPr>
              <a:buNone/>
            </a:pPr>
            <a:endParaRPr lang="en-US" sz="2000" dirty="0">
              <a:latin typeface="Centaur" pitchFamily="18" charset="0"/>
            </a:endParaRPr>
          </a:p>
        </p:txBody>
      </p:sp>
      <p:sp>
        <p:nvSpPr>
          <p:cNvPr id="4" name="Title 1"/>
          <p:cNvSpPr txBox="1">
            <a:spLocks/>
          </p:cNvSpPr>
          <p:nvPr/>
        </p:nvSpPr>
        <p:spPr>
          <a:xfrm>
            <a:off x="2857488" y="357166"/>
            <a:ext cx="6143668" cy="571528"/>
          </a:xfrm>
          <a:prstGeom prst="rect">
            <a:avLst/>
          </a:prstGeom>
          <a:noFill/>
          <a:ln>
            <a:noFill/>
          </a:ln>
        </p:spPr>
        <p:txBody>
          <a:bodyPr vert="horz" rtlCol="0" anchor="ctr">
            <a:no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Berlin Sans FB Demi" pitchFamily="34" charset="0"/>
                <a:ea typeface="+mj-ea"/>
                <a:cs typeface="+mj-cs"/>
              </a:rPr>
              <a:t>CONT</a:t>
            </a:r>
            <a:r>
              <a:rPr kumimoji="0" lang="en-US" sz="2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Berlin Sans FB Demi" pitchFamily="34" charset="0"/>
                <a:ea typeface="+mj-ea"/>
                <a:cs typeface="+mj-cs"/>
              </a:rPr>
              <a:t> ….(STAGE 1: ALARM REACTION)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28596" y="1285860"/>
            <a:ext cx="4857784" cy="781048"/>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b="1" dirty="0">
                <a:solidFill>
                  <a:schemeClr val="accent4">
                    <a:lumMod val="50000"/>
                  </a:schemeClr>
                </a:solidFill>
                <a:latin typeface="Berlin Sans FB Demi" pitchFamily="34" charset="0"/>
                <a:cs typeface="Times New Roman" pitchFamily="18" charset="0"/>
              </a:rPr>
              <a:t>ALARM </a:t>
            </a:r>
            <a:r>
              <a:rPr lang="en-US" sz="3600" b="1" dirty="0" smtClean="0">
                <a:solidFill>
                  <a:schemeClr val="accent4">
                    <a:lumMod val="50000"/>
                  </a:schemeClr>
                </a:solidFill>
                <a:latin typeface="Berlin Sans FB Demi" pitchFamily="34" charset="0"/>
                <a:cs typeface="Times New Roman" pitchFamily="18" charset="0"/>
              </a:rPr>
              <a:t>REACTION!!!!</a:t>
            </a:r>
            <a:endParaRPr lang="en-US" sz="3600" b="1" dirty="0">
              <a:solidFill>
                <a:schemeClr val="accent4">
                  <a:lumMod val="50000"/>
                </a:schemeClr>
              </a:solidFill>
              <a:latin typeface="Berlin Sans FB Demi" pitchFamily="34" charset="0"/>
              <a:cs typeface="Times New Roman" pitchFamily="18" charset="0"/>
            </a:endParaRPr>
          </a:p>
        </p:txBody>
      </p:sp>
      <p:sp>
        <p:nvSpPr>
          <p:cNvPr id="36867" name="Rectangle 3"/>
          <p:cNvSpPr>
            <a:spLocks noGrp="1" noChangeArrowheads="1"/>
          </p:cNvSpPr>
          <p:nvPr>
            <p:ph idx="1"/>
          </p:nvPr>
        </p:nvSpPr>
        <p:spPr>
          <a:xfrm>
            <a:off x="500034" y="2285992"/>
            <a:ext cx="4572032" cy="1785950"/>
          </a:xfrm>
          <a:noFill/>
          <a:ln>
            <a:noFill/>
          </a:ln>
        </p:spPr>
        <p:txBody>
          <a:bodyPr>
            <a:normAutofit/>
          </a:bodyPr>
          <a:lstStyle/>
          <a:p>
            <a:r>
              <a:rPr lang="en-US" sz="1800" b="1" dirty="0" smtClean="0">
                <a:latin typeface="Centaur" pitchFamily="18" charset="0"/>
                <a:cs typeface="Arial Unicode MS" pitchFamily="34" charset="0"/>
              </a:rPr>
              <a:t>Muscles tense</a:t>
            </a:r>
          </a:p>
          <a:p>
            <a:r>
              <a:rPr lang="en-US" sz="1800" b="1" dirty="0" smtClean="0">
                <a:latin typeface="Centaur" pitchFamily="18" charset="0"/>
                <a:cs typeface="Arial Unicode MS" pitchFamily="34" charset="0"/>
              </a:rPr>
              <a:t>Heart beats faster</a:t>
            </a:r>
          </a:p>
          <a:p>
            <a:r>
              <a:rPr lang="en-US" sz="1800" b="1" dirty="0" smtClean="0">
                <a:latin typeface="Centaur" pitchFamily="18" charset="0"/>
                <a:cs typeface="Arial Unicode MS" pitchFamily="34" charset="0"/>
              </a:rPr>
              <a:t>The breathing and perspiration increases</a:t>
            </a:r>
          </a:p>
          <a:p>
            <a:r>
              <a:rPr lang="en-US" sz="1800" b="1" dirty="0" smtClean="0">
                <a:latin typeface="Centaur" pitchFamily="18" charset="0"/>
                <a:cs typeface="Arial Unicode MS" pitchFamily="34" charset="0"/>
              </a:rPr>
              <a:t>The eyes dilate</a:t>
            </a:r>
          </a:p>
          <a:p>
            <a:r>
              <a:rPr lang="en-US" sz="1800" b="1" dirty="0" smtClean="0">
                <a:latin typeface="Centaur" pitchFamily="18" charset="0"/>
                <a:cs typeface="Times New Roman" pitchFamily="18" charset="0"/>
              </a:rPr>
              <a:t>The stomach may clench</a:t>
            </a:r>
            <a:r>
              <a:rPr lang="en-US" sz="1800" dirty="0" smtClean="0">
                <a:latin typeface="Centaur" pitchFamily="18" charset="0"/>
                <a:cs typeface="Times New Roman" pitchFamily="18" charset="0"/>
              </a:rPr>
              <a:t> </a:t>
            </a:r>
            <a:endParaRPr lang="en-US" sz="1800" dirty="0">
              <a:latin typeface="Centaur" pitchFamily="18" charset="0"/>
              <a:cs typeface="Times New Roman" pitchFamily="18" charset="0"/>
            </a:endParaRPr>
          </a:p>
        </p:txBody>
      </p:sp>
      <p:pic>
        <p:nvPicPr>
          <p:cNvPr id="4" name="Picture 3" descr="2795194-article-what-is-the-fight-or-flight-response-5a98601d8e1b6e0036df2951.png"/>
          <p:cNvPicPr>
            <a:picLocks noChangeAspect="1"/>
          </p:cNvPicPr>
          <p:nvPr/>
        </p:nvPicPr>
        <p:blipFill>
          <a:blip r:embed="rId3"/>
          <a:stretch>
            <a:fillRect/>
          </a:stretch>
        </p:blipFill>
        <p:spPr>
          <a:xfrm>
            <a:off x="4786314" y="4000504"/>
            <a:ext cx="4000495" cy="2666997"/>
          </a:xfrm>
          <a:prstGeom prst="rect">
            <a:avLst/>
          </a:prstGeom>
        </p:spPr>
      </p:pic>
      <p:sp>
        <p:nvSpPr>
          <p:cNvPr id="5" name="Title 1"/>
          <p:cNvSpPr txBox="1">
            <a:spLocks/>
          </p:cNvSpPr>
          <p:nvPr/>
        </p:nvSpPr>
        <p:spPr>
          <a:xfrm>
            <a:off x="2857488" y="428604"/>
            <a:ext cx="6143668" cy="571528"/>
          </a:xfrm>
          <a:prstGeom prst="rect">
            <a:avLst/>
          </a:prstGeom>
          <a:noFill/>
          <a:ln>
            <a:noFill/>
          </a:ln>
        </p:spPr>
        <p:txBody>
          <a:bodyPr vert="horz" rtlCol="0" anchor="ctr">
            <a:no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Berlin Sans FB Demi" pitchFamily="34" charset="0"/>
                <a:ea typeface="+mj-ea"/>
                <a:cs typeface="+mj-cs"/>
              </a:rPr>
              <a:t>CONT</a:t>
            </a:r>
            <a:r>
              <a:rPr kumimoji="0" lang="en-US" sz="2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Berlin Sans FB Demi" pitchFamily="34" charset="0"/>
                <a:ea typeface="+mj-ea"/>
                <a:cs typeface="+mj-cs"/>
              </a:rPr>
              <a:t> ….(STAGE 1: ALARM REACTION)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sz="quarter" idx="1"/>
          </p:nvPr>
        </p:nvSpPr>
        <p:spPr>
          <a:xfrm>
            <a:off x="285720" y="285728"/>
            <a:ext cx="8215370" cy="3786214"/>
          </a:xfrm>
          <a:noFill/>
          <a:ln/>
        </p:spPr>
        <p:txBody>
          <a:bodyPr>
            <a:normAutofit/>
          </a:bodyPr>
          <a:lstStyle/>
          <a:p>
            <a:pPr>
              <a:lnSpc>
                <a:spcPct val="90000"/>
              </a:lnSpc>
              <a:buNone/>
            </a:pPr>
            <a:r>
              <a:rPr lang="en-US" sz="3600" b="1" dirty="0" smtClean="0">
                <a:solidFill>
                  <a:srgbClr val="FF0000"/>
                </a:solidFill>
                <a:latin typeface="Berlin Sans FB Demi" pitchFamily="34" charset="0"/>
              </a:rPr>
              <a:t>STAGE 2: STAGE OF RESISTANCE</a:t>
            </a:r>
          </a:p>
          <a:p>
            <a:pPr algn="just">
              <a:lnSpc>
                <a:spcPct val="90000"/>
              </a:lnSpc>
              <a:buFont typeface="Wingdings" pitchFamily="2" charset="2"/>
              <a:buChar char="ü"/>
            </a:pPr>
            <a:r>
              <a:rPr lang="en-US" sz="2000" dirty="0" smtClean="0">
                <a:latin typeface="Centaur" pitchFamily="18" charset="0"/>
              </a:rPr>
              <a:t>Stage </a:t>
            </a:r>
            <a:r>
              <a:rPr lang="en-US" sz="2000" dirty="0">
                <a:latin typeface="Centaur" pitchFamily="18" charset="0"/>
              </a:rPr>
              <a:t>2 might also be named the </a:t>
            </a:r>
            <a:r>
              <a:rPr lang="en-US" sz="2000" u="sng" dirty="0">
                <a:latin typeface="Centaur" pitchFamily="18" charset="0"/>
              </a:rPr>
              <a:t>stage of adaptation</a:t>
            </a:r>
            <a:r>
              <a:rPr lang="en-US" sz="2000" dirty="0">
                <a:latin typeface="Centaur" pitchFamily="18" charset="0"/>
              </a:rPr>
              <a:t>, instead of the stage of resistance. </a:t>
            </a:r>
            <a:endParaRPr lang="en-US" sz="2000" dirty="0" smtClean="0">
              <a:latin typeface="Centaur" pitchFamily="18" charset="0"/>
            </a:endParaRPr>
          </a:p>
          <a:p>
            <a:pPr algn="just">
              <a:lnSpc>
                <a:spcPct val="90000"/>
              </a:lnSpc>
              <a:buFont typeface="Wingdings" pitchFamily="2" charset="2"/>
              <a:buChar char="ü"/>
            </a:pPr>
            <a:r>
              <a:rPr lang="en-US" sz="2000" dirty="0" smtClean="0">
                <a:latin typeface="Centaur" pitchFamily="18" charset="0"/>
              </a:rPr>
              <a:t>During </a:t>
            </a:r>
            <a:r>
              <a:rPr lang="en-US" sz="2000" dirty="0">
                <a:latin typeface="Centaur" pitchFamily="18" charset="0"/>
              </a:rPr>
              <a:t>this phase, if the stress continues, the body adapts to the stressors it is exposed to. </a:t>
            </a:r>
            <a:endParaRPr lang="en-US" sz="2000" dirty="0" smtClean="0">
              <a:latin typeface="Centaur" pitchFamily="18" charset="0"/>
            </a:endParaRPr>
          </a:p>
          <a:p>
            <a:pPr algn="just">
              <a:lnSpc>
                <a:spcPct val="90000"/>
              </a:lnSpc>
              <a:buFont typeface="Wingdings" pitchFamily="2" charset="2"/>
              <a:buChar char="ü"/>
            </a:pPr>
            <a:r>
              <a:rPr lang="en-US" sz="2000" dirty="0" smtClean="0">
                <a:latin typeface="Centaur" pitchFamily="18" charset="0"/>
              </a:rPr>
              <a:t>Changes </a:t>
            </a:r>
            <a:r>
              <a:rPr lang="en-US" sz="2000" dirty="0">
                <a:latin typeface="Centaur" pitchFamily="18" charset="0"/>
              </a:rPr>
              <a:t>at many levels take place in order to reduce the effect of the stressor. </a:t>
            </a:r>
            <a:endParaRPr lang="en-US" sz="2000" dirty="0" smtClean="0">
              <a:latin typeface="Centaur" pitchFamily="18" charset="0"/>
            </a:endParaRPr>
          </a:p>
          <a:p>
            <a:pPr algn="just">
              <a:lnSpc>
                <a:spcPct val="90000"/>
              </a:lnSpc>
              <a:buFont typeface="Wingdings" pitchFamily="2" charset="2"/>
              <a:buChar char="ü"/>
            </a:pPr>
            <a:r>
              <a:rPr lang="en-US" sz="2000" dirty="0" smtClean="0">
                <a:latin typeface="Centaur" pitchFamily="18" charset="0"/>
              </a:rPr>
              <a:t>For </a:t>
            </a:r>
            <a:r>
              <a:rPr lang="en-US" sz="2000" dirty="0">
                <a:latin typeface="Centaur" pitchFamily="18" charset="0"/>
              </a:rPr>
              <a:t>example, if the stressor is starvation (possibly due to anorexia), the person might experienced a reduced desire for physical activity to conserve energy, and the absorption of nutrients from food might be maximized.</a:t>
            </a:r>
          </a:p>
        </p:txBody>
      </p:sp>
      <p:pic>
        <p:nvPicPr>
          <p:cNvPr id="3" name="Picture 2" descr="SECOND+STAGE+2.+RESISTANCE_+The+body+tries+to+repair+the+damage+from+the+stressful+event+and+return+to+its+normal+stage..jpg"/>
          <p:cNvPicPr>
            <a:picLocks noChangeAspect="1"/>
          </p:cNvPicPr>
          <p:nvPr/>
        </p:nvPicPr>
        <p:blipFill>
          <a:blip r:embed="rId3"/>
          <a:stretch>
            <a:fillRect/>
          </a:stretch>
        </p:blipFill>
        <p:spPr>
          <a:xfrm>
            <a:off x="714348" y="4000504"/>
            <a:ext cx="3428992" cy="257174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4376564"/>
          </a:xfrm>
        </p:spPr>
        <p:txBody>
          <a:bodyPr>
            <a:noAutofit/>
          </a:bodyPr>
          <a:lstStyle/>
          <a:p>
            <a:r>
              <a:rPr lang="en-US" sz="1800" dirty="0" smtClean="0">
                <a:latin typeface="Centaur" pitchFamily="18" charset="0"/>
              </a:rPr>
              <a:t>In this phase, the body has reacted to the stressor and adjusted in a way that begins to allow the body to return to homeostasis</a:t>
            </a:r>
          </a:p>
          <a:p>
            <a:r>
              <a:rPr lang="en-US" sz="1800" dirty="0" smtClean="0">
                <a:latin typeface="Centaur" pitchFamily="18" charset="0"/>
              </a:rPr>
              <a:t>This is the body’s response to long term protection.</a:t>
            </a:r>
          </a:p>
          <a:p>
            <a:r>
              <a:rPr lang="en-US" sz="1800" dirty="0" smtClean="0">
                <a:latin typeface="Centaur" pitchFamily="18" charset="0"/>
              </a:rPr>
              <a:t>It secretes further hormones that increase blood sugar levels to sustain energy and raise blood pressure.</a:t>
            </a:r>
          </a:p>
          <a:p>
            <a:r>
              <a:rPr lang="en-US" sz="1800" dirty="0" smtClean="0">
                <a:latin typeface="Centaur" pitchFamily="18" charset="0"/>
              </a:rPr>
              <a:t>The adrenal cortex (outer covering) produces hormones called corticosteroids for this resistance reaction.</a:t>
            </a:r>
          </a:p>
          <a:p>
            <a:r>
              <a:rPr lang="en-US" sz="1800" dirty="0" smtClean="0">
                <a:latin typeface="Centaur" pitchFamily="18" charset="0"/>
              </a:rPr>
              <a:t>Overuse by the body’s defense mechanism in this phase eventually leads to disease</a:t>
            </a:r>
          </a:p>
          <a:p>
            <a:r>
              <a:rPr lang="en-US" sz="1800" dirty="0" smtClean="0">
                <a:latin typeface="Centaur" pitchFamily="18" charset="0"/>
              </a:rPr>
              <a:t>If this adaptation phase continues for a prolonged period of time without periods of relaxation and rest to counterbalance the stress response, sufferers become prone to fatigue, concentration lapses, irritability and lethargy as the effort to sustain arousal slides into negative stress.</a:t>
            </a:r>
          </a:p>
          <a:p>
            <a:r>
              <a:rPr lang="en-US" sz="1800" dirty="0" smtClean="0">
                <a:latin typeface="Centaur" pitchFamily="18" charset="0"/>
              </a:rPr>
              <a:t>If stressor remains for prolonged period and person unable to adapt…. </a:t>
            </a:r>
            <a:r>
              <a:rPr lang="en-US" sz="1800" b="1" dirty="0" smtClean="0">
                <a:latin typeface="Centaur" pitchFamily="18" charset="0"/>
              </a:rPr>
              <a:t>Person enters into Exhaustion Stage</a:t>
            </a:r>
          </a:p>
          <a:p>
            <a:endParaRPr lang="en-US" sz="1600" dirty="0">
              <a:latin typeface="Centaur" pitchFamily="18" charset="0"/>
            </a:endParaRPr>
          </a:p>
        </p:txBody>
      </p:sp>
      <p:sp>
        <p:nvSpPr>
          <p:cNvPr id="2" name="Title 1"/>
          <p:cNvSpPr>
            <a:spLocks noGrp="1"/>
          </p:cNvSpPr>
          <p:nvPr>
            <p:ph type="title"/>
          </p:nvPr>
        </p:nvSpPr>
        <p:spPr>
          <a:xfrm>
            <a:off x="642910" y="428604"/>
            <a:ext cx="8215370" cy="500066"/>
          </a:xfrm>
          <a:noFill/>
        </p:spPr>
        <p:txBody>
          <a:bodyPr>
            <a:noAutofit/>
          </a:bodyPr>
          <a:lstStyle/>
          <a:p>
            <a:pPr marL="365760" indent="-283464" algn="r">
              <a:spcBef>
                <a:spcPts val="600"/>
              </a:spcBef>
            </a:pPr>
            <a:r>
              <a:rPr lang="en-US" sz="3200" dirty="0" smtClean="0">
                <a:solidFill>
                  <a:srgbClr val="FF0000"/>
                </a:solidFill>
                <a:effectLst/>
                <a:latin typeface="Berlin Sans FB Demi" pitchFamily="34" charset="0"/>
                <a:ea typeface="+mn-ea"/>
                <a:cs typeface="+mn-cs"/>
              </a:rPr>
              <a:t/>
            </a:r>
            <a:br>
              <a:rPr lang="en-US" sz="3200" dirty="0" smtClean="0">
                <a:solidFill>
                  <a:srgbClr val="FF0000"/>
                </a:solidFill>
                <a:effectLst/>
                <a:latin typeface="Berlin Sans FB Demi" pitchFamily="34" charset="0"/>
                <a:ea typeface="+mn-ea"/>
                <a:cs typeface="+mn-cs"/>
              </a:rPr>
            </a:br>
            <a:r>
              <a:rPr lang="en-US" sz="3200" dirty="0" smtClean="0">
                <a:solidFill>
                  <a:srgbClr val="FF0000"/>
                </a:solidFill>
                <a:effectLst/>
                <a:latin typeface="Berlin Sans FB Demi" pitchFamily="34" charset="0"/>
                <a:ea typeface="+mn-ea"/>
                <a:cs typeface="+mn-cs"/>
              </a:rPr>
              <a:t>CONT</a:t>
            </a:r>
            <a:r>
              <a:rPr lang="en-US" sz="2400" dirty="0" smtClean="0">
                <a:solidFill>
                  <a:srgbClr val="FF0000"/>
                </a:solidFill>
                <a:effectLst/>
                <a:latin typeface="Berlin Sans FB Demi" pitchFamily="34" charset="0"/>
                <a:ea typeface="+mn-ea"/>
                <a:cs typeface="+mn-cs"/>
              </a:rPr>
              <a:t>…(</a:t>
            </a:r>
            <a:r>
              <a:rPr lang="en-US" sz="2000" dirty="0" smtClean="0">
                <a:solidFill>
                  <a:srgbClr val="FF0000"/>
                </a:solidFill>
                <a:latin typeface="Berlin Sans FB Demi" pitchFamily="34" charset="0"/>
              </a:rPr>
              <a:t>STAGE </a:t>
            </a:r>
            <a:r>
              <a:rPr lang="en-US" sz="2000" dirty="0" smtClean="0">
                <a:solidFill>
                  <a:srgbClr val="FF0000"/>
                </a:solidFill>
                <a:latin typeface="Berlin Sans FB Demi" pitchFamily="34" charset="0"/>
              </a:rPr>
              <a:t>2: STAGE OF </a:t>
            </a:r>
            <a:r>
              <a:rPr lang="en-US" sz="2000" dirty="0" smtClean="0">
                <a:solidFill>
                  <a:srgbClr val="FF0000"/>
                </a:solidFill>
                <a:latin typeface="Berlin Sans FB Demi" pitchFamily="34" charset="0"/>
              </a:rPr>
              <a:t>RESISTANCE)</a:t>
            </a:r>
            <a:r>
              <a:rPr lang="en-US" sz="2400" dirty="0" smtClean="0">
                <a:solidFill>
                  <a:srgbClr val="FF0000"/>
                </a:solidFill>
                <a:latin typeface="Berlin Sans FB Demi" pitchFamily="34" charset="0"/>
              </a:rPr>
              <a:t/>
            </a:r>
            <a:br>
              <a:rPr lang="en-US" sz="2400" dirty="0" smtClean="0">
                <a:solidFill>
                  <a:srgbClr val="FF0000"/>
                </a:solidFill>
                <a:latin typeface="Berlin Sans FB Demi" pitchFamily="34" charset="0"/>
              </a:rPr>
            </a:br>
            <a:r>
              <a:rPr lang="en-US" sz="3200" dirty="0" smtClean="0">
                <a:solidFill>
                  <a:srgbClr val="FF0000"/>
                </a:solidFill>
                <a:effectLst/>
                <a:latin typeface="Berlin Sans FB Demi" pitchFamily="34" charset="0"/>
                <a:ea typeface="+mn-ea"/>
                <a:cs typeface="+mn-cs"/>
              </a:rPr>
              <a:t/>
            </a:r>
            <a:br>
              <a:rPr lang="en-US" sz="3200" dirty="0" smtClean="0">
                <a:solidFill>
                  <a:srgbClr val="FF0000"/>
                </a:solidFill>
                <a:effectLst/>
                <a:latin typeface="Berlin Sans FB Demi" pitchFamily="34" charset="0"/>
                <a:ea typeface="+mn-ea"/>
                <a:cs typeface="+mn-cs"/>
              </a:rPr>
            </a:br>
            <a:endParaRPr lang="en-US" sz="4400" dirty="0">
              <a:solidFill>
                <a:srgbClr val="FF0000"/>
              </a:solidFill>
              <a:latin typeface="Berlin Sans FB Dem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71472" y="928670"/>
            <a:ext cx="8267728" cy="528654"/>
          </a:xfrm>
          <a:noFill/>
        </p:spPr>
        <p:txBody>
          <a:bodyPr>
            <a:noAutofit/>
          </a:bodyPr>
          <a:lstStyle/>
          <a:p>
            <a:r>
              <a:rPr lang="en-US" sz="3200" b="1" dirty="0" smtClean="0">
                <a:solidFill>
                  <a:schemeClr val="tx1"/>
                </a:solidFill>
                <a:effectLst/>
                <a:latin typeface="Bodoni MT" pitchFamily="18" charset="0"/>
                <a:cs typeface="Times New Roman" pitchFamily="18" charset="0"/>
              </a:rPr>
              <a:t>Indications of : Resistance or Adaptation stage</a:t>
            </a:r>
            <a:endParaRPr lang="en-US" sz="2800" b="1" dirty="0">
              <a:solidFill>
                <a:schemeClr val="tx1"/>
              </a:solidFill>
              <a:effectLst/>
              <a:latin typeface="Bodoni MT" pitchFamily="18" charset="0"/>
              <a:cs typeface="Times New Roman" pitchFamily="18" charset="0"/>
            </a:endParaRPr>
          </a:p>
        </p:txBody>
      </p:sp>
      <p:sp>
        <p:nvSpPr>
          <p:cNvPr id="37891" name="Rectangle 3"/>
          <p:cNvSpPr>
            <a:spLocks noGrp="1" noChangeArrowheads="1"/>
          </p:cNvSpPr>
          <p:nvPr>
            <p:ph idx="1"/>
          </p:nvPr>
        </p:nvSpPr>
        <p:spPr>
          <a:xfrm>
            <a:off x="785786" y="1714488"/>
            <a:ext cx="3705228" cy="1428752"/>
          </a:xfrm>
          <a:noFill/>
        </p:spPr>
        <p:txBody>
          <a:bodyPr>
            <a:normAutofit/>
          </a:bodyPr>
          <a:lstStyle/>
          <a:p>
            <a:r>
              <a:rPr lang="en-US" sz="2400" b="1" dirty="0" smtClean="0">
                <a:solidFill>
                  <a:schemeClr val="accent1">
                    <a:lumMod val="75000"/>
                  </a:schemeClr>
                </a:solidFill>
                <a:latin typeface="Centaur" pitchFamily="18" charset="0"/>
                <a:cs typeface="Arial Unicode MS" pitchFamily="34" charset="0"/>
              </a:rPr>
              <a:t>Fatigue</a:t>
            </a:r>
          </a:p>
          <a:p>
            <a:r>
              <a:rPr lang="en-US" sz="2400" b="1" dirty="0" smtClean="0">
                <a:solidFill>
                  <a:schemeClr val="accent1">
                    <a:lumMod val="75000"/>
                  </a:schemeClr>
                </a:solidFill>
                <a:latin typeface="Centaur" pitchFamily="18" charset="0"/>
                <a:cs typeface="Arial Unicode MS" pitchFamily="34" charset="0"/>
              </a:rPr>
              <a:t>Concentration lapses</a:t>
            </a:r>
          </a:p>
          <a:p>
            <a:r>
              <a:rPr lang="en-US" sz="2400" b="1" dirty="0" smtClean="0">
                <a:solidFill>
                  <a:schemeClr val="accent1">
                    <a:lumMod val="75000"/>
                  </a:schemeClr>
                </a:solidFill>
                <a:latin typeface="Centaur" pitchFamily="18" charset="0"/>
                <a:cs typeface="Arial Unicode MS" pitchFamily="34" charset="0"/>
              </a:rPr>
              <a:t>Irritability and lethargy </a:t>
            </a:r>
          </a:p>
          <a:p>
            <a:endParaRPr lang="en-US" sz="2400" b="1" dirty="0">
              <a:solidFill>
                <a:schemeClr val="accent1">
                  <a:lumMod val="75000"/>
                </a:schemeClr>
              </a:solidFill>
              <a:latin typeface="Centaur" pitchFamily="18" charset="0"/>
            </a:endParaRPr>
          </a:p>
        </p:txBody>
      </p:sp>
      <p:pic>
        <p:nvPicPr>
          <p:cNvPr id="4" name="Picture 3" descr="Xk1pobqH0uFvAuX3rV7pjA.jpg"/>
          <p:cNvPicPr>
            <a:picLocks noChangeAspect="1"/>
          </p:cNvPicPr>
          <p:nvPr/>
        </p:nvPicPr>
        <p:blipFill>
          <a:blip r:embed="rId3"/>
          <a:stretch>
            <a:fillRect/>
          </a:stretch>
        </p:blipFill>
        <p:spPr>
          <a:xfrm>
            <a:off x="1214414" y="3429000"/>
            <a:ext cx="4348378" cy="1947913"/>
          </a:xfrm>
          <a:prstGeom prst="rect">
            <a:avLst/>
          </a:prstGeom>
        </p:spPr>
      </p:pic>
      <p:sp>
        <p:nvSpPr>
          <p:cNvPr id="5" name="Title 1"/>
          <p:cNvSpPr txBox="1">
            <a:spLocks/>
          </p:cNvSpPr>
          <p:nvPr/>
        </p:nvSpPr>
        <p:spPr>
          <a:xfrm>
            <a:off x="642910" y="1071546"/>
            <a:ext cx="8215370" cy="500066"/>
          </a:xfrm>
          <a:prstGeom prst="rect">
            <a:avLst/>
          </a:prstGeom>
          <a:noFill/>
        </p:spPr>
        <p:txBody>
          <a:bodyPr vert="horz" anchor="b">
            <a:noAutofit/>
          </a:bodyPr>
          <a:lstStyle/>
          <a:p>
            <a:pPr marL="365760" marR="0" lvl="0" indent="-283464" algn="r"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Berlin Sans FB Demi" pitchFamily="34" charset="0"/>
                <a:ea typeface="+mn-ea"/>
                <a:cs typeface="+mn-cs"/>
              </a:rPr>
              <a:t/>
            </a:r>
            <a:br>
              <a:rPr kumimoji="0" lang="en-US" sz="3200" b="1" i="0" u="none" strike="noStrike" kern="1200" cap="none" spc="0" normalizeH="0" baseline="0" noProof="0" smtClean="0">
                <a:ln>
                  <a:noFill/>
                </a:ln>
                <a:solidFill>
                  <a:srgbClr val="FF0000"/>
                </a:solidFill>
                <a:effectLst/>
                <a:uLnTx/>
                <a:uFillTx/>
                <a:latin typeface="Berlin Sans FB Demi" pitchFamily="34" charset="0"/>
                <a:ea typeface="+mn-ea"/>
                <a:cs typeface="+mn-cs"/>
              </a:rPr>
            </a:br>
            <a:r>
              <a:rPr kumimoji="0" lang="en-US" sz="3200" b="1" i="0" u="none" strike="noStrike" kern="1200" cap="none" spc="0" normalizeH="0" baseline="0" noProof="0" smtClean="0">
                <a:ln>
                  <a:noFill/>
                </a:ln>
                <a:solidFill>
                  <a:srgbClr val="FF0000"/>
                </a:solidFill>
                <a:effectLst/>
                <a:uLnTx/>
                <a:uFillTx/>
                <a:latin typeface="Berlin Sans FB Demi" pitchFamily="34" charset="0"/>
                <a:ea typeface="+mn-ea"/>
                <a:cs typeface="+mn-cs"/>
              </a:rPr>
              <a:t>CONT</a:t>
            </a:r>
            <a:r>
              <a:rPr kumimoji="0" lang="en-US" sz="2400" b="1" i="0" u="none" strike="noStrike" kern="1200" cap="none" spc="0" normalizeH="0" baseline="0" noProof="0" smtClean="0">
                <a:ln>
                  <a:noFill/>
                </a:ln>
                <a:solidFill>
                  <a:srgbClr val="FF0000"/>
                </a:solidFill>
                <a:effectLst/>
                <a:uLnTx/>
                <a:uFillTx/>
                <a:latin typeface="Berlin Sans FB Demi" pitchFamily="34" charset="0"/>
                <a:ea typeface="+mn-ea"/>
                <a:cs typeface="+mn-cs"/>
              </a:rPr>
              <a:t>…(</a:t>
            </a:r>
            <a:r>
              <a:rPr kumimoji="0" lang="en-US" sz="2000" b="1" i="0" u="none" strike="noStrike" kern="1200" cap="none" spc="0" normalizeH="0" baseline="0" noProof="0" smtClean="0">
                <a:ln>
                  <a:noFill/>
                </a:ln>
                <a:solidFill>
                  <a:srgbClr val="FF0000"/>
                </a:solidFill>
                <a:effectLst>
                  <a:outerShdw blurRad="53975" dist="22860" dir="5400000" algn="tl" rotWithShape="0">
                    <a:srgbClr val="000000">
                      <a:alpha val="55000"/>
                    </a:srgbClr>
                  </a:outerShdw>
                </a:effectLst>
                <a:uLnTx/>
                <a:uFillTx/>
                <a:latin typeface="Berlin Sans FB Demi" pitchFamily="34" charset="0"/>
                <a:ea typeface="+mj-ea"/>
                <a:cs typeface="+mj-cs"/>
              </a:rPr>
              <a:t>STAGE 2: STAGE OF RESISTANCE)</a:t>
            </a:r>
            <a:r>
              <a:rPr kumimoji="0" lang="en-US" sz="2400" b="1" i="0" u="none" strike="noStrike" kern="1200" cap="none" spc="0" normalizeH="0" baseline="0" noProof="0" smtClean="0">
                <a:ln>
                  <a:noFill/>
                </a:ln>
                <a:solidFill>
                  <a:srgbClr val="FF0000"/>
                </a:solidFill>
                <a:effectLst>
                  <a:outerShdw blurRad="53975" dist="22860" dir="5400000" algn="tl" rotWithShape="0">
                    <a:srgbClr val="000000">
                      <a:alpha val="55000"/>
                    </a:srgbClr>
                  </a:outerShdw>
                </a:effectLst>
                <a:uLnTx/>
                <a:uFillTx/>
                <a:latin typeface="Berlin Sans FB Demi" pitchFamily="34" charset="0"/>
                <a:ea typeface="+mj-ea"/>
                <a:cs typeface="+mj-cs"/>
              </a:rPr>
              <a:t/>
            </a:r>
            <a:br>
              <a:rPr kumimoji="0" lang="en-US" sz="2400" b="1" i="0" u="none" strike="noStrike" kern="1200" cap="none" spc="0" normalizeH="0" baseline="0" noProof="0" smtClean="0">
                <a:ln>
                  <a:noFill/>
                </a:ln>
                <a:solidFill>
                  <a:srgbClr val="FF0000"/>
                </a:solidFill>
                <a:effectLst>
                  <a:outerShdw blurRad="53975" dist="22860" dir="5400000" algn="tl" rotWithShape="0">
                    <a:srgbClr val="000000">
                      <a:alpha val="55000"/>
                    </a:srgbClr>
                  </a:outerShdw>
                </a:effectLst>
                <a:uLnTx/>
                <a:uFillTx/>
                <a:latin typeface="Berlin Sans FB Demi" pitchFamily="34" charset="0"/>
                <a:ea typeface="+mj-ea"/>
                <a:cs typeface="+mj-cs"/>
              </a:rPr>
            </a:br>
            <a:r>
              <a:rPr kumimoji="0" lang="en-US" sz="3200" b="1" i="0" u="none" strike="noStrike" kern="1200" cap="none" spc="0" normalizeH="0" baseline="0" noProof="0" smtClean="0">
                <a:ln>
                  <a:noFill/>
                </a:ln>
                <a:solidFill>
                  <a:srgbClr val="FF0000"/>
                </a:solidFill>
                <a:effectLst/>
                <a:uLnTx/>
                <a:uFillTx/>
                <a:latin typeface="Berlin Sans FB Demi" pitchFamily="34" charset="0"/>
                <a:ea typeface="+mn-ea"/>
                <a:cs typeface="+mn-cs"/>
              </a:rPr>
              <a:t/>
            </a:r>
            <a:br>
              <a:rPr kumimoji="0" lang="en-US" sz="3200" b="1" i="0" u="none" strike="noStrike" kern="1200" cap="none" spc="0" normalizeH="0" baseline="0" noProof="0" smtClean="0">
                <a:ln>
                  <a:noFill/>
                </a:ln>
                <a:solidFill>
                  <a:srgbClr val="FF0000"/>
                </a:solidFill>
                <a:effectLst/>
                <a:uLnTx/>
                <a:uFillTx/>
                <a:latin typeface="Berlin Sans FB Demi" pitchFamily="34" charset="0"/>
                <a:ea typeface="+mn-ea"/>
                <a:cs typeface="+mn-cs"/>
              </a:rPr>
            </a:br>
            <a:endParaRPr kumimoji="0" lang="en-US" sz="4400" b="1" i="0" u="none" strike="noStrike" kern="1200" cap="none" spc="0" normalizeH="0" baseline="0" noProof="0" dirty="0">
              <a:ln>
                <a:noFill/>
              </a:ln>
              <a:solidFill>
                <a:srgbClr val="FF0000"/>
              </a:solidFill>
              <a:effectLst>
                <a:outerShdw blurRad="53975" dist="22860" dir="5400000" algn="tl" rotWithShape="0">
                  <a:srgbClr val="000000">
                    <a:alpha val="55000"/>
                  </a:srgbClr>
                </a:outerShdw>
              </a:effectLst>
              <a:uLnTx/>
              <a:uFillTx/>
              <a:latin typeface="Berlin Sans FB Demi" pitchFamily="34" charset="0"/>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57158" y="571480"/>
            <a:ext cx="8286808" cy="5562600"/>
          </a:xfrm>
        </p:spPr>
        <p:txBody>
          <a:bodyPr>
            <a:normAutofit/>
          </a:bodyPr>
          <a:lstStyle/>
          <a:p>
            <a:pPr>
              <a:lnSpc>
                <a:spcPct val="90000"/>
              </a:lnSpc>
              <a:buNone/>
            </a:pPr>
            <a:r>
              <a:rPr lang="en-US" sz="3600" b="1" dirty="0" smtClean="0">
                <a:solidFill>
                  <a:srgbClr val="FF0000"/>
                </a:solidFill>
                <a:latin typeface="Berlin Sans FB Demi" pitchFamily="34" charset="0"/>
              </a:rPr>
              <a:t>STAGE 3: STAGE OF EXHAUSTION</a:t>
            </a:r>
          </a:p>
          <a:p>
            <a:pPr marL="82296" indent="0">
              <a:lnSpc>
                <a:spcPct val="90000"/>
              </a:lnSpc>
              <a:buNone/>
            </a:pPr>
            <a:endParaRPr lang="en-US" sz="2000" dirty="0">
              <a:latin typeface="Centaur" pitchFamily="18" charset="0"/>
            </a:endParaRPr>
          </a:p>
          <a:p>
            <a:pPr>
              <a:lnSpc>
                <a:spcPct val="90000"/>
              </a:lnSpc>
              <a:buFont typeface="Arial" pitchFamily="34" charset="0"/>
              <a:buChar char="•"/>
            </a:pPr>
            <a:r>
              <a:rPr lang="en-US" sz="2000" dirty="0" smtClean="0">
                <a:latin typeface="Centaur" pitchFamily="18" charset="0"/>
              </a:rPr>
              <a:t>At </a:t>
            </a:r>
            <a:r>
              <a:rPr lang="en-US" sz="2000" dirty="0">
                <a:latin typeface="Centaur" pitchFamily="18" charset="0"/>
              </a:rPr>
              <a:t>this stage, the stress has continued for some time. </a:t>
            </a:r>
            <a:endParaRPr lang="en-US" sz="2000" dirty="0" smtClean="0">
              <a:latin typeface="Centaur" pitchFamily="18" charset="0"/>
            </a:endParaRPr>
          </a:p>
          <a:p>
            <a:pPr>
              <a:lnSpc>
                <a:spcPct val="90000"/>
              </a:lnSpc>
              <a:buFont typeface="Arial" pitchFamily="34" charset="0"/>
              <a:buChar char="•"/>
            </a:pPr>
            <a:r>
              <a:rPr lang="en-US" sz="2000" dirty="0" smtClean="0">
                <a:latin typeface="Centaur" pitchFamily="18" charset="0"/>
              </a:rPr>
              <a:t>The </a:t>
            </a:r>
            <a:r>
              <a:rPr lang="en-US" sz="2000" dirty="0">
                <a:latin typeface="Centaur" pitchFamily="18" charset="0"/>
              </a:rPr>
              <a:t>body's resistance to the stress may </a:t>
            </a:r>
            <a:r>
              <a:rPr lang="en-US" sz="2000" dirty="0">
                <a:solidFill>
                  <a:srgbClr val="FF0000"/>
                </a:solidFill>
                <a:latin typeface="Centaur" pitchFamily="18" charset="0"/>
              </a:rPr>
              <a:t>gradually be reduced, or may collapse quickly. </a:t>
            </a:r>
            <a:endParaRPr lang="en-US" sz="2000" dirty="0" smtClean="0">
              <a:solidFill>
                <a:srgbClr val="FF0000"/>
              </a:solidFill>
              <a:latin typeface="Centaur" pitchFamily="18" charset="0"/>
            </a:endParaRPr>
          </a:p>
          <a:p>
            <a:pPr>
              <a:lnSpc>
                <a:spcPct val="90000"/>
              </a:lnSpc>
              <a:buFont typeface="Arial" pitchFamily="34" charset="0"/>
              <a:buChar char="•"/>
            </a:pPr>
            <a:r>
              <a:rPr lang="en-US" sz="2000" dirty="0" smtClean="0">
                <a:latin typeface="Centaur" pitchFamily="18" charset="0"/>
              </a:rPr>
              <a:t>Generally</a:t>
            </a:r>
            <a:r>
              <a:rPr lang="en-US" sz="2000" dirty="0">
                <a:latin typeface="Centaur" pitchFamily="18" charset="0"/>
              </a:rPr>
              <a:t>, this means the immune system, and the body's ability to resist disease, may be almost totally eliminated. </a:t>
            </a:r>
            <a:endParaRPr lang="en-US" sz="2000" dirty="0" smtClean="0">
              <a:latin typeface="Centaur" pitchFamily="18" charset="0"/>
            </a:endParaRPr>
          </a:p>
          <a:p>
            <a:pPr>
              <a:lnSpc>
                <a:spcPct val="90000"/>
              </a:lnSpc>
              <a:buFont typeface="Arial" pitchFamily="34" charset="0"/>
              <a:buChar char="•"/>
            </a:pPr>
            <a:r>
              <a:rPr lang="en-US" sz="2000" dirty="0" smtClean="0">
                <a:latin typeface="Centaur" pitchFamily="18" charset="0"/>
              </a:rPr>
              <a:t>Patients </a:t>
            </a:r>
            <a:r>
              <a:rPr lang="en-US" sz="2000" dirty="0">
                <a:latin typeface="Centaur" pitchFamily="18" charset="0"/>
              </a:rPr>
              <a:t>who experience long-term stress may succumb to heart attacks or severe infection due to their reduced immunity. </a:t>
            </a:r>
            <a:endParaRPr lang="en-US" sz="2000" dirty="0" smtClean="0">
              <a:latin typeface="Centaur" pitchFamily="18" charset="0"/>
            </a:endParaRPr>
          </a:p>
          <a:p>
            <a:pPr>
              <a:lnSpc>
                <a:spcPct val="90000"/>
              </a:lnSpc>
              <a:buFont typeface="Arial" pitchFamily="34" charset="0"/>
              <a:buChar char="•"/>
            </a:pPr>
            <a:r>
              <a:rPr lang="en-US" sz="2000" dirty="0" smtClean="0">
                <a:latin typeface="Centaur" pitchFamily="18" charset="0"/>
              </a:rPr>
              <a:t>For </a:t>
            </a:r>
            <a:r>
              <a:rPr lang="en-US" sz="2000" dirty="0">
                <a:latin typeface="Centaur" pitchFamily="18" charset="0"/>
              </a:rPr>
              <a:t>example, a person with a stressful job may experience long-term stress that might lead to high blood pressure and an eventual </a:t>
            </a:r>
            <a:r>
              <a:rPr lang="en-US" sz="2000" b="1" dirty="0">
                <a:latin typeface="Centaur" pitchFamily="18" charset="0"/>
              </a:rPr>
              <a:t>heart attack</a:t>
            </a:r>
            <a:r>
              <a:rPr lang="en-US" sz="2000" dirty="0">
                <a:latin typeface="Centaur" pitchFamily="18" charset="0"/>
              </a:rPr>
              <a:t>.</a:t>
            </a:r>
          </a:p>
        </p:txBody>
      </p:sp>
      <p:pic>
        <p:nvPicPr>
          <p:cNvPr id="3" name="Picture 2" descr="stage-3-adrenal-fatigue.png"/>
          <p:cNvPicPr>
            <a:picLocks noChangeAspect="1"/>
          </p:cNvPicPr>
          <p:nvPr/>
        </p:nvPicPr>
        <p:blipFill>
          <a:blip r:embed="rId3"/>
          <a:stretch>
            <a:fillRect/>
          </a:stretch>
        </p:blipFill>
        <p:spPr>
          <a:xfrm>
            <a:off x="4619624" y="4286256"/>
            <a:ext cx="4524376" cy="23824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4400" dirty="0" smtClean="0">
                <a:latin typeface="Berlin Sans FB Demi" pitchFamily="34" charset="0"/>
              </a:rPr>
              <a:t>*WHAT </a:t>
            </a:r>
            <a:r>
              <a:rPr lang="en-US" sz="4400" dirty="0">
                <a:latin typeface="Berlin Sans FB Demi" pitchFamily="34" charset="0"/>
              </a:rPr>
              <a:t>IS STRESSOR</a:t>
            </a:r>
            <a:r>
              <a:rPr lang="en-US" sz="4400" dirty="0" smtClean="0">
                <a:latin typeface="Berlin Sans FB Demi" pitchFamily="34" charset="0"/>
              </a:rPr>
              <a:t>?*</a:t>
            </a:r>
            <a:endParaRPr lang="en-US" sz="4400" dirty="0">
              <a:latin typeface="Berlin Sans FB Demi" pitchFamily="34" charset="0"/>
            </a:endParaRPr>
          </a:p>
        </p:txBody>
      </p:sp>
      <p:sp>
        <p:nvSpPr>
          <p:cNvPr id="61444" name="Rectangle 4"/>
          <p:cNvSpPr>
            <a:spLocks noGrp="1" noChangeArrowheads="1"/>
          </p:cNvSpPr>
          <p:nvPr>
            <p:ph sz="quarter" idx="1"/>
          </p:nvPr>
        </p:nvSpPr>
        <p:spPr>
          <a:xfrm>
            <a:off x="428596" y="1571612"/>
            <a:ext cx="8358246" cy="2357454"/>
          </a:xfrm>
        </p:spPr>
        <p:txBody>
          <a:bodyPr>
            <a:noAutofit/>
          </a:bodyPr>
          <a:lstStyle/>
          <a:p>
            <a:pPr algn="just">
              <a:lnSpc>
                <a:spcPct val="90000"/>
              </a:lnSpc>
            </a:pPr>
            <a:r>
              <a:rPr lang="en-US" sz="1400" b="1" dirty="0">
                <a:latin typeface="Century" pitchFamily="18" charset="0"/>
                <a:ea typeface="Arial Unicode MS" pitchFamily="34" charset="-128"/>
                <a:cs typeface="Arial Unicode MS" pitchFamily="34" charset="-128"/>
              </a:rPr>
              <a:t>Stressor </a:t>
            </a:r>
            <a:r>
              <a:rPr lang="en-US" sz="1400" dirty="0">
                <a:latin typeface="Century" pitchFamily="18" charset="0"/>
                <a:ea typeface="Arial Unicode MS" pitchFamily="34" charset="-128"/>
                <a:cs typeface="Arial Unicode MS" pitchFamily="34" charset="-128"/>
              </a:rPr>
              <a:t>is the </a:t>
            </a:r>
            <a:r>
              <a:rPr lang="en-US" sz="1400" b="1" dirty="0">
                <a:latin typeface="Century" pitchFamily="18" charset="0"/>
                <a:ea typeface="Arial Unicode MS" pitchFamily="34" charset="-128"/>
                <a:cs typeface="Arial Unicode MS" pitchFamily="34" charset="-128"/>
              </a:rPr>
              <a:t>‘cause’ of the stress reaction. </a:t>
            </a:r>
            <a:endParaRPr lang="en-US" sz="1400" b="1" dirty="0" smtClean="0">
              <a:latin typeface="Century" pitchFamily="18" charset="0"/>
              <a:ea typeface="Arial Unicode MS" pitchFamily="34" charset="-128"/>
              <a:cs typeface="Arial Unicode MS" pitchFamily="34" charset="-128"/>
            </a:endParaRPr>
          </a:p>
          <a:p>
            <a:pPr algn="just">
              <a:lnSpc>
                <a:spcPct val="90000"/>
              </a:lnSpc>
            </a:pPr>
            <a:r>
              <a:rPr lang="en-US" sz="1400" b="1" dirty="0" smtClean="0">
                <a:latin typeface="Century" pitchFamily="18" charset="0"/>
                <a:ea typeface="Arial Unicode MS" pitchFamily="34" charset="-128"/>
                <a:cs typeface="Arial Unicode MS" pitchFamily="34" charset="-128"/>
              </a:rPr>
              <a:t>Stressors </a:t>
            </a:r>
            <a:r>
              <a:rPr lang="en-US" sz="1400" dirty="0" smtClean="0">
                <a:latin typeface="Century" pitchFamily="18" charset="0"/>
                <a:ea typeface="Arial Unicode MS" pitchFamily="34" charset="-128"/>
                <a:cs typeface="Arial Unicode MS" pitchFamily="34" charset="-128"/>
              </a:rPr>
              <a:t>maybe</a:t>
            </a:r>
            <a:r>
              <a:rPr lang="en-US" sz="1400" b="1" dirty="0" smtClean="0">
                <a:latin typeface="Century" pitchFamily="18" charset="0"/>
                <a:ea typeface="Arial Unicode MS" pitchFamily="34" charset="-128"/>
                <a:cs typeface="Arial Unicode MS" pitchFamily="34" charset="-128"/>
              </a:rPr>
              <a:t> </a:t>
            </a:r>
            <a:r>
              <a:rPr lang="en-US" sz="1400" b="1" dirty="0">
                <a:latin typeface="Century" pitchFamily="18" charset="0"/>
                <a:ea typeface="Arial Unicode MS" pitchFamily="34" charset="-128"/>
                <a:cs typeface="Arial Unicode MS" pitchFamily="34" charset="-128"/>
              </a:rPr>
              <a:t>events, thoughts </a:t>
            </a:r>
            <a:r>
              <a:rPr lang="en-US" sz="1400" dirty="0">
                <a:latin typeface="Century" pitchFamily="18" charset="0"/>
                <a:ea typeface="Arial Unicode MS" pitchFamily="34" charset="-128"/>
                <a:cs typeface="Arial Unicode MS" pitchFamily="34" charset="-128"/>
              </a:rPr>
              <a:t>or </a:t>
            </a:r>
            <a:r>
              <a:rPr lang="en-US" sz="1400" b="1" dirty="0" smtClean="0">
                <a:latin typeface="Century" pitchFamily="18" charset="0"/>
                <a:ea typeface="Arial Unicode MS" pitchFamily="34" charset="-128"/>
                <a:cs typeface="Arial Unicode MS" pitchFamily="34" charset="-128"/>
              </a:rPr>
              <a:t>demands.</a:t>
            </a:r>
          </a:p>
          <a:p>
            <a:pPr algn="just">
              <a:lnSpc>
                <a:spcPct val="90000"/>
              </a:lnSpc>
              <a:buNone/>
            </a:pPr>
            <a:endParaRPr lang="en-US" sz="1400" b="1" dirty="0" smtClean="0">
              <a:latin typeface="Century" pitchFamily="18" charset="0"/>
              <a:ea typeface="Arial Unicode MS" pitchFamily="34" charset="-128"/>
              <a:cs typeface="Arial Unicode MS" pitchFamily="34" charset="-128"/>
            </a:endParaRPr>
          </a:p>
          <a:p>
            <a:pPr algn="just">
              <a:lnSpc>
                <a:spcPct val="90000"/>
              </a:lnSpc>
            </a:pPr>
            <a:r>
              <a:rPr lang="en-MY" sz="1400" b="1" dirty="0" smtClean="0">
                <a:latin typeface="Century" pitchFamily="18" charset="0"/>
                <a:ea typeface="Arial Unicode MS" pitchFamily="34" charset="-128"/>
                <a:cs typeface="Arial Unicode MS" pitchFamily="34" charset="-128"/>
              </a:rPr>
              <a:t>Stressors</a:t>
            </a:r>
            <a:r>
              <a:rPr lang="en-MY" sz="1400" dirty="0" smtClean="0">
                <a:latin typeface="Century" pitchFamily="18" charset="0"/>
                <a:ea typeface="Arial Unicode MS" pitchFamily="34" charset="-128"/>
                <a:cs typeface="Arial Unicode MS" pitchFamily="34" charset="-128"/>
              </a:rPr>
              <a:t> are situations that are experienced as a perceived threat to one's well-being or position in life, especially if the challenge of dealing with it exceeds a person's perceived available resources.</a:t>
            </a:r>
          </a:p>
          <a:p>
            <a:pPr algn="just">
              <a:lnSpc>
                <a:spcPct val="90000"/>
              </a:lnSpc>
              <a:buFontTx/>
              <a:buNone/>
            </a:pPr>
            <a:endParaRPr lang="en-US" sz="1400" b="1" dirty="0" smtClean="0">
              <a:latin typeface="Century" pitchFamily="18" charset="0"/>
              <a:ea typeface="Arial Unicode MS" pitchFamily="34" charset="-128"/>
              <a:cs typeface="Arial Unicode MS" pitchFamily="34" charset="-128"/>
            </a:endParaRPr>
          </a:p>
          <a:p>
            <a:pPr algn="just"/>
            <a:r>
              <a:rPr lang="en-US" sz="1400" b="1" dirty="0" smtClean="0">
                <a:latin typeface="Century" pitchFamily="18" charset="0"/>
                <a:ea typeface="Arial Unicode MS" pitchFamily="34" charset="-128"/>
                <a:cs typeface="Arial Unicode MS" pitchFamily="34" charset="-128"/>
              </a:rPr>
              <a:t>Pauline Boss (1988) </a:t>
            </a:r>
            <a:r>
              <a:rPr lang="en-US" sz="1400" dirty="0" smtClean="0">
                <a:latin typeface="Century" pitchFamily="18" charset="0"/>
                <a:ea typeface="Arial Unicode MS" pitchFamily="34" charset="-128"/>
                <a:cs typeface="Arial Unicode MS" pitchFamily="34" charset="-128"/>
              </a:rPr>
              <a:t>defines stressors as</a:t>
            </a:r>
            <a:r>
              <a:rPr lang="en-US" sz="1400" b="1" dirty="0" smtClean="0">
                <a:latin typeface="Century" pitchFamily="18" charset="0"/>
                <a:ea typeface="Arial Unicode MS" pitchFamily="34" charset="-128"/>
                <a:cs typeface="Arial Unicode MS" pitchFamily="34" charset="-128"/>
              </a:rPr>
              <a:t> </a:t>
            </a:r>
            <a:r>
              <a:rPr lang="en-US" sz="1400" b="1" dirty="0" smtClean="0">
                <a:solidFill>
                  <a:srgbClr val="FF0000"/>
                </a:solidFill>
                <a:latin typeface="Century" pitchFamily="18" charset="0"/>
                <a:ea typeface="Arial Unicode MS" pitchFamily="34" charset="-128"/>
                <a:cs typeface="Arial Unicode MS" pitchFamily="34" charset="-128"/>
              </a:rPr>
              <a:t>events or life changes that bring about changes in family systems.</a:t>
            </a:r>
          </a:p>
          <a:p>
            <a:pPr algn="just"/>
            <a:r>
              <a:rPr lang="en-US" sz="1400" dirty="0" smtClean="0">
                <a:latin typeface="Century" pitchFamily="18" charset="0"/>
                <a:ea typeface="Arial Unicode MS" pitchFamily="34" charset="-128"/>
                <a:cs typeface="Arial Unicode MS" pitchFamily="34" charset="-128"/>
              </a:rPr>
              <a:t>There are external and internal stressor:</a:t>
            </a:r>
          </a:p>
          <a:p>
            <a:pPr algn="ctr">
              <a:lnSpc>
                <a:spcPct val="90000"/>
              </a:lnSpc>
              <a:buFontTx/>
              <a:buNone/>
            </a:pPr>
            <a:endParaRPr lang="en-US" sz="1400" b="1" dirty="0">
              <a:latin typeface="Century" pitchFamily="18" charset="0"/>
              <a:cs typeface="Arabic Transparent" pitchFamily="2" charset="-78"/>
            </a:endParaRPr>
          </a:p>
          <a:p>
            <a:pPr algn="ctr">
              <a:lnSpc>
                <a:spcPct val="90000"/>
              </a:lnSpc>
              <a:buFontTx/>
              <a:buNone/>
            </a:pPr>
            <a:endParaRPr lang="en-US" sz="1400" dirty="0">
              <a:solidFill>
                <a:srgbClr val="FF0000"/>
              </a:solidFill>
              <a:latin typeface="Century" pitchFamily="18" charset="0"/>
            </a:endParaRPr>
          </a:p>
        </p:txBody>
      </p:sp>
      <p:pic>
        <p:nvPicPr>
          <p:cNvPr id="4" name="Picture 3" descr="Stressors.jpg"/>
          <p:cNvPicPr>
            <a:picLocks noChangeAspect="1"/>
          </p:cNvPicPr>
          <p:nvPr/>
        </p:nvPicPr>
        <p:blipFill>
          <a:blip r:embed="rId3"/>
          <a:srcRect l="2679" t="21429" r="11607" b="16071"/>
          <a:stretch>
            <a:fillRect/>
          </a:stretch>
        </p:blipFill>
        <p:spPr>
          <a:xfrm>
            <a:off x="785786" y="4000504"/>
            <a:ext cx="4310773" cy="235745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00034" y="1500174"/>
            <a:ext cx="8215370" cy="4953000"/>
          </a:xfrm>
        </p:spPr>
        <p:txBody>
          <a:bodyPr>
            <a:normAutofit/>
          </a:bodyPr>
          <a:lstStyle/>
          <a:p>
            <a:pPr>
              <a:lnSpc>
                <a:spcPct val="90000"/>
              </a:lnSpc>
            </a:pPr>
            <a:r>
              <a:rPr lang="en-NZ" sz="1800" dirty="0">
                <a:latin typeface="Centaur" pitchFamily="18" charset="0"/>
              </a:rPr>
              <a:t>This is the G.A.S. phase where depletion is so high that the </a:t>
            </a:r>
            <a:r>
              <a:rPr lang="en-NZ" sz="1800" b="1" dirty="0">
                <a:latin typeface="Centaur" pitchFamily="18" charset="0"/>
              </a:rPr>
              <a:t>patient loses the ability to adapt to the stress.  </a:t>
            </a:r>
            <a:endParaRPr lang="en-NZ" sz="1800" b="1" dirty="0" smtClean="0">
              <a:latin typeface="Centaur" pitchFamily="18" charset="0"/>
            </a:endParaRPr>
          </a:p>
          <a:p>
            <a:pPr>
              <a:lnSpc>
                <a:spcPct val="90000"/>
              </a:lnSpc>
            </a:pPr>
            <a:r>
              <a:rPr lang="en-NZ" sz="1800" dirty="0" smtClean="0">
                <a:latin typeface="Centaur" pitchFamily="18" charset="0"/>
              </a:rPr>
              <a:t>It </a:t>
            </a:r>
            <a:r>
              <a:rPr lang="en-NZ" sz="1800" dirty="0">
                <a:latin typeface="Centaur" pitchFamily="18" charset="0"/>
              </a:rPr>
              <a:t>is the phase when medical intervention is requested for a number of symptoms, which are sometimes difficult to define.  </a:t>
            </a:r>
            <a:endParaRPr lang="en-NZ" sz="1800" dirty="0" smtClean="0">
              <a:latin typeface="Centaur" pitchFamily="18" charset="0"/>
            </a:endParaRPr>
          </a:p>
          <a:p>
            <a:pPr>
              <a:lnSpc>
                <a:spcPct val="90000"/>
              </a:lnSpc>
            </a:pPr>
            <a:r>
              <a:rPr lang="en-NZ" sz="1800" dirty="0" smtClean="0">
                <a:latin typeface="Centaur" pitchFamily="18" charset="0"/>
              </a:rPr>
              <a:t>The </a:t>
            </a:r>
            <a:r>
              <a:rPr lang="en-NZ" sz="1800" dirty="0">
                <a:latin typeface="Centaur" pitchFamily="18" charset="0"/>
              </a:rPr>
              <a:t>organism has exhausted its energy reserves trying to contain the stress and </a:t>
            </a:r>
            <a:r>
              <a:rPr lang="en-NZ" sz="1800" b="1" dirty="0">
                <a:latin typeface="Centaur" pitchFamily="18" charset="0"/>
              </a:rPr>
              <a:t>starts to self-destruct.  </a:t>
            </a:r>
            <a:endParaRPr lang="en-NZ" sz="1800" b="1" dirty="0" smtClean="0">
              <a:latin typeface="Centaur" pitchFamily="18" charset="0"/>
            </a:endParaRPr>
          </a:p>
          <a:p>
            <a:pPr>
              <a:lnSpc>
                <a:spcPct val="90000"/>
              </a:lnSpc>
            </a:pPr>
            <a:r>
              <a:rPr lang="en-NZ" sz="1800" dirty="0" smtClean="0">
                <a:latin typeface="Centaur" pitchFamily="18" charset="0"/>
              </a:rPr>
              <a:t>At </a:t>
            </a:r>
            <a:r>
              <a:rPr lang="en-NZ" sz="1800" dirty="0">
                <a:latin typeface="Centaur" pitchFamily="18" charset="0"/>
              </a:rPr>
              <a:t>this stage we see a significant decrease in the levels of sodium relative to potassium.  </a:t>
            </a:r>
            <a:endParaRPr lang="en-NZ" sz="1800" dirty="0" smtClean="0">
              <a:latin typeface="Centaur" pitchFamily="18" charset="0"/>
            </a:endParaRPr>
          </a:p>
          <a:p>
            <a:pPr>
              <a:lnSpc>
                <a:spcPct val="90000"/>
              </a:lnSpc>
            </a:pPr>
            <a:r>
              <a:rPr lang="en-NZ" sz="1800" dirty="0" smtClean="0">
                <a:latin typeface="Centaur" pitchFamily="18" charset="0"/>
              </a:rPr>
              <a:t>The </a:t>
            </a:r>
            <a:r>
              <a:rPr lang="en-NZ" sz="1800" dirty="0">
                <a:latin typeface="Centaur" pitchFamily="18" charset="0"/>
              </a:rPr>
              <a:t>typical symptom of the exhaustion phase is </a:t>
            </a:r>
            <a:r>
              <a:rPr lang="en-NZ" sz="1800" b="1" dirty="0">
                <a:latin typeface="Centaur" pitchFamily="18" charset="0"/>
              </a:rPr>
              <a:t>chronic fatigue </a:t>
            </a:r>
            <a:r>
              <a:rPr lang="en-NZ" sz="1800" dirty="0">
                <a:latin typeface="Centaur" pitchFamily="18" charset="0"/>
              </a:rPr>
              <a:t>which is probably the most widespread symptom. </a:t>
            </a:r>
            <a:endParaRPr lang="en-NZ" sz="1800" dirty="0" smtClean="0">
              <a:latin typeface="Centaur" pitchFamily="18" charset="0"/>
            </a:endParaRPr>
          </a:p>
          <a:p>
            <a:pPr>
              <a:lnSpc>
                <a:spcPct val="90000"/>
              </a:lnSpc>
            </a:pPr>
            <a:r>
              <a:rPr lang="en-US" sz="1800" dirty="0" smtClean="0">
                <a:latin typeface="Centaur" pitchFamily="18" charset="0"/>
              </a:rPr>
              <a:t>In this stage, the body has run out of its reserve of body energy and immunity.</a:t>
            </a:r>
          </a:p>
          <a:p>
            <a:pPr>
              <a:lnSpc>
                <a:spcPct val="90000"/>
              </a:lnSpc>
            </a:pPr>
            <a:r>
              <a:rPr lang="en-US" sz="1800" dirty="0" smtClean="0">
                <a:latin typeface="Centaur" pitchFamily="18" charset="0"/>
              </a:rPr>
              <a:t>Mental, physical and emotional resources suffer heavily.</a:t>
            </a:r>
          </a:p>
          <a:p>
            <a:pPr>
              <a:lnSpc>
                <a:spcPct val="90000"/>
              </a:lnSpc>
            </a:pPr>
            <a:r>
              <a:rPr lang="en-US" sz="1800" dirty="0" smtClean="0">
                <a:latin typeface="Centaur" pitchFamily="18" charset="0"/>
              </a:rPr>
              <a:t>The body experiences </a:t>
            </a:r>
            <a:r>
              <a:rPr lang="en-US" sz="1800" b="1" dirty="0" smtClean="0">
                <a:latin typeface="Centaur" pitchFamily="18" charset="0"/>
              </a:rPr>
              <a:t>"</a:t>
            </a:r>
            <a:r>
              <a:rPr lang="en-US" sz="1800" b="1" dirty="0" smtClean="0">
                <a:solidFill>
                  <a:srgbClr val="FF0000"/>
                </a:solidFill>
                <a:latin typeface="Centaur" pitchFamily="18" charset="0"/>
              </a:rPr>
              <a:t>adrenal exhaustion</a:t>
            </a:r>
            <a:r>
              <a:rPr lang="en-US" sz="1800" b="1" dirty="0" smtClean="0">
                <a:latin typeface="Centaur" pitchFamily="18" charset="0"/>
              </a:rPr>
              <a:t>"</a:t>
            </a:r>
            <a:r>
              <a:rPr lang="en-US" sz="1800" dirty="0" smtClean="0">
                <a:latin typeface="Centaur" pitchFamily="18" charset="0"/>
              </a:rPr>
              <a:t>.</a:t>
            </a:r>
          </a:p>
          <a:p>
            <a:pPr>
              <a:lnSpc>
                <a:spcPct val="90000"/>
              </a:lnSpc>
            </a:pPr>
            <a:r>
              <a:rPr lang="en-US" sz="1800" dirty="0" smtClean="0">
                <a:latin typeface="Centaur" pitchFamily="18" charset="0"/>
              </a:rPr>
              <a:t>The blood sugar levels decrease as the adrenals become depleted, leading to decreased stress tolerance, progressive mental and physical exhaustion, illness and collapse.</a:t>
            </a:r>
          </a:p>
          <a:p>
            <a:pPr>
              <a:lnSpc>
                <a:spcPct val="90000"/>
              </a:lnSpc>
            </a:pPr>
            <a:r>
              <a:rPr lang="en-US" sz="1800" dirty="0" smtClean="0">
                <a:latin typeface="Centaur" pitchFamily="18" charset="0"/>
              </a:rPr>
              <a:t> If stress continues, </a:t>
            </a:r>
            <a:r>
              <a:rPr lang="en-US" sz="1800" b="1" dirty="0" smtClean="0">
                <a:latin typeface="Centaur" pitchFamily="18" charset="0"/>
              </a:rPr>
              <a:t>death may result.</a:t>
            </a:r>
          </a:p>
          <a:p>
            <a:pPr>
              <a:lnSpc>
                <a:spcPct val="90000"/>
              </a:lnSpc>
            </a:pPr>
            <a:endParaRPr lang="en-NZ" sz="2000" dirty="0">
              <a:latin typeface="Centaur" pitchFamily="18" charset="0"/>
            </a:endParaRPr>
          </a:p>
          <a:p>
            <a:pPr>
              <a:lnSpc>
                <a:spcPct val="90000"/>
              </a:lnSpc>
              <a:buFontTx/>
              <a:buNone/>
            </a:pPr>
            <a:endParaRPr lang="en-US" sz="2000" dirty="0">
              <a:latin typeface="Centaur" pitchFamily="18" charset="0"/>
            </a:endParaRPr>
          </a:p>
        </p:txBody>
      </p:sp>
      <p:sp>
        <p:nvSpPr>
          <p:cNvPr id="5" name="Title 1"/>
          <p:cNvSpPr>
            <a:spLocks noGrp="1"/>
          </p:cNvSpPr>
          <p:nvPr>
            <p:ph type="title"/>
          </p:nvPr>
        </p:nvSpPr>
        <p:spPr>
          <a:xfrm>
            <a:off x="785786" y="714356"/>
            <a:ext cx="6786610" cy="758952"/>
          </a:xfrm>
          <a:noFill/>
        </p:spPr>
        <p:txBody>
          <a:bodyPr>
            <a:noAutofit/>
          </a:bodyPr>
          <a:lstStyle/>
          <a:p>
            <a:r>
              <a:rPr lang="en-US" sz="4400" dirty="0" smtClean="0">
                <a:solidFill>
                  <a:prstClr val="black"/>
                </a:solidFill>
                <a:effectLst/>
                <a:latin typeface="Bahnschrift SemiCondensed" pitchFamily="34" charset="0"/>
                <a:ea typeface="+mn-ea"/>
                <a:cs typeface="+mn-cs"/>
              </a:rPr>
              <a:t>EXHAUSTION STAGE (ES)</a:t>
            </a:r>
            <a:endParaRPr lang="en-US" sz="4800" dirty="0">
              <a:latin typeface="Bahnschrift SemiCondensed" pitchFamily="34" charset="0"/>
            </a:endParaRPr>
          </a:p>
        </p:txBody>
      </p:sp>
      <p:sp>
        <p:nvSpPr>
          <p:cNvPr id="4" name="Rectangle 3"/>
          <p:cNvSpPr/>
          <p:nvPr/>
        </p:nvSpPr>
        <p:spPr>
          <a:xfrm>
            <a:off x="3140854" y="0"/>
            <a:ext cx="6003146" cy="535531"/>
          </a:xfrm>
          <a:prstGeom prst="rect">
            <a:avLst/>
          </a:prstGeom>
        </p:spPr>
        <p:txBody>
          <a:bodyPr wrap="square">
            <a:spAutoFit/>
          </a:bodyPr>
          <a:lstStyle/>
          <a:p>
            <a:pPr algn="r">
              <a:lnSpc>
                <a:spcPct val="90000"/>
              </a:lnSpc>
              <a:buNone/>
            </a:pPr>
            <a:r>
              <a:rPr lang="en-US" sz="3200" b="1" dirty="0" smtClean="0">
                <a:solidFill>
                  <a:srgbClr val="FF0000"/>
                </a:solidFill>
                <a:latin typeface="Berlin Sans FB Demi" pitchFamily="34" charset="0"/>
              </a:rPr>
              <a:t>STAGE 3: </a:t>
            </a:r>
            <a:r>
              <a:rPr lang="en-US" sz="2000" b="1" dirty="0" smtClean="0">
                <a:solidFill>
                  <a:srgbClr val="FF0000"/>
                </a:solidFill>
                <a:latin typeface="Berlin Sans FB Demi" pitchFamily="34" charset="0"/>
              </a:rPr>
              <a:t>STAGE OF EXHAUSTION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642910" y="1714488"/>
            <a:ext cx="6500858" cy="2357454"/>
          </a:xfrm>
          <a:noFill/>
        </p:spPr>
        <p:txBody>
          <a:bodyPr>
            <a:normAutofit/>
          </a:bodyPr>
          <a:lstStyle/>
          <a:p>
            <a:r>
              <a:rPr lang="en-US" sz="3200" b="1" dirty="0" smtClean="0">
                <a:latin typeface="Tempus Sans ITC" pitchFamily="82" charset="0"/>
                <a:cs typeface="Arial Unicode MS" pitchFamily="34" charset="0"/>
              </a:rPr>
              <a:t>Decreased stress tolerance </a:t>
            </a:r>
          </a:p>
          <a:p>
            <a:r>
              <a:rPr lang="en-US" sz="3200" b="1" dirty="0" smtClean="0">
                <a:latin typeface="Tempus Sans ITC" pitchFamily="82" charset="0"/>
                <a:cs typeface="Arial Unicode MS" pitchFamily="34" charset="0"/>
              </a:rPr>
              <a:t>Progressive mental and physical exhaustion</a:t>
            </a:r>
          </a:p>
          <a:p>
            <a:r>
              <a:rPr lang="en-US" sz="3200" b="1" dirty="0" smtClean="0">
                <a:latin typeface="Tempus Sans ITC" pitchFamily="82" charset="0"/>
                <a:cs typeface="Times New Roman" pitchFamily="18" charset="0"/>
              </a:rPr>
              <a:t>Illness and collapse</a:t>
            </a:r>
            <a:r>
              <a:rPr lang="en-US" sz="3200" b="1" dirty="0" smtClean="0">
                <a:latin typeface="Tempus Sans ITC" pitchFamily="82" charset="0"/>
              </a:rPr>
              <a:t> </a:t>
            </a:r>
            <a:endParaRPr lang="en-US" sz="3200" b="1" dirty="0">
              <a:latin typeface="Tempus Sans ITC" pitchFamily="82" charset="0"/>
            </a:endParaRPr>
          </a:p>
        </p:txBody>
      </p:sp>
      <p:sp>
        <p:nvSpPr>
          <p:cNvPr id="38914" name="Rectangle 2"/>
          <p:cNvSpPr>
            <a:spLocks noGrp="1" noChangeArrowheads="1"/>
          </p:cNvSpPr>
          <p:nvPr>
            <p:ph type="title"/>
          </p:nvPr>
        </p:nvSpPr>
        <p:spPr>
          <a:xfrm>
            <a:off x="357158" y="714356"/>
            <a:ext cx="8501122" cy="1066800"/>
          </a:xfrm>
          <a:noFill/>
        </p:spPr>
        <p:txBody>
          <a:bodyPr>
            <a:noAutofit/>
          </a:bodyPr>
          <a:lstStyle/>
          <a:p>
            <a:r>
              <a:rPr lang="en-US" sz="4400" b="1" dirty="0">
                <a:solidFill>
                  <a:schemeClr val="tx1"/>
                </a:solidFill>
                <a:effectLst/>
                <a:latin typeface="Algerian" pitchFamily="82" charset="0"/>
              </a:rPr>
              <a:t/>
            </a:r>
            <a:br>
              <a:rPr lang="en-US" sz="4400" b="1" dirty="0">
                <a:solidFill>
                  <a:schemeClr val="tx1"/>
                </a:solidFill>
                <a:effectLst/>
                <a:latin typeface="Algerian" pitchFamily="82" charset="0"/>
              </a:rPr>
            </a:br>
            <a:r>
              <a:rPr lang="en-US" sz="4400" b="1" dirty="0" smtClean="0">
                <a:solidFill>
                  <a:schemeClr val="tx1"/>
                </a:solidFill>
                <a:effectLst/>
                <a:latin typeface="Algerian" pitchFamily="82" charset="0"/>
                <a:cs typeface="Times New Roman" pitchFamily="18" charset="0"/>
              </a:rPr>
              <a:t> </a:t>
            </a:r>
            <a:r>
              <a:rPr lang="en-US" sz="4400" dirty="0" smtClean="0">
                <a:solidFill>
                  <a:schemeClr val="tx1"/>
                </a:solidFill>
                <a:effectLst/>
                <a:latin typeface="Algerian" pitchFamily="82" charset="0"/>
                <a:cs typeface="Times New Roman" pitchFamily="18" charset="0"/>
              </a:rPr>
              <a:t>*</a:t>
            </a:r>
            <a:r>
              <a:rPr lang="en-US" sz="4400" b="1" dirty="0" smtClean="0">
                <a:solidFill>
                  <a:schemeClr val="tx1"/>
                </a:solidFill>
                <a:effectLst/>
                <a:latin typeface="Algerian" pitchFamily="82" charset="0"/>
                <a:cs typeface="Times New Roman" pitchFamily="18" charset="0"/>
              </a:rPr>
              <a:t>INDICATIONS </a:t>
            </a:r>
            <a:r>
              <a:rPr lang="en-US" sz="4400" b="1" dirty="0" smtClean="0">
                <a:solidFill>
                  <a:schemeClr val="tx1"/>
                </a:solidFill>
                <a:effectLst/>
                <a:latin typeface="Algerian" pitchFamily="82" charset="0"/>
                <a:cs typeface="Times New Roman" pitchFamily="18" charset="0"/>
              </a:rPr>
              <a:t>OF </a:t>
            </a:r>
            <a:r>
              <a:rPr lang="en-US" sz="4400" b="1" dirty="0" smtClean="0">
                <a:solidFill>
                  <a:schemeClr val="tx1"/>
                </a:solidFill>
                <a:effectLst/>
                <a:latin typeface="Algerian" pitchFamily="82" charset="0"/>
              </a:rPr>
              <a:t>EXHAUSTION*</a:t>
            </a:r>
            <a:r>
              <a:rPr lang="en-US" sz="4400" b="1" dirty="0">
                <a:solidFill>
                  <a:schemeClr val="tx1"/>
                </a:solidFill>
                <a:effectLst/>
                <a:latin typeface="Algerian" pitchFamily="82" charset="0"/>
              </a:rPr>
              <a:t/>
            </a:r>
            <a:br>
              <a:rPr lang="en-US" sz="4400" b="1" dirty="0">
                <a:solidFill>
                  <a:schemeClr val="tx1"/>
                </a:solidFill>
                <a:effectLst/>
                <a:latin typeface="Algerian" pitchFamily="82" charset="0"/>
              </a:rPr>
            </a:br>
            <a:endParaRPr lang="en-US" sz="4400" b="1" dirty="0">
              <a:solidFill>
                <a:schemeClr val="tx1"/>
              </a:solidFill>
              <a:effectLst/>
              <a:latin typeface="Algerian" pitchFamily="82" charset="0"/>
            </a:endParaRPr>
          </a:p>
        </p:txBody>
      </p:sp>
      <p:pic>
        <p:nvPicPr>
          <p:cNvPr id="4" name="Picture 3" descr="IF+STRESSOR+IS+NOT+DISAPPEAR+IN+TIME,+DEATH+OCCURS+TO+ORGANISM.jpg"/>
          <p:cNvPicPr>
            <a:picLocks noChangeAspect="1"/>
          </p:cNvPicPr>
          <p:nvPr/>
        </p:nvPicPr>
        <p:blipFill>
          <a:blip r:embed="rId3"/>
          <a:srcRect l="4348" t="18182" r="4347" b="6060"/>
          <a:stretch>
            <a:fillRect/>
          </a:stretch>
        </p:blipFill>
        <p:spPr>
          <a:xfrm>
            <a:off x="4286248" y="4357670"/>
            <a:ext cx="4857752" cy="2500330"/>
          </a:xfrm>
          <a:prstGeom prst="rect">
            <a:avLst/>
          </a:prstGeom>
        </p:spPr>
      </p:pic>
      <p:sp>
        <p:nvSpPr>
          <p:cNvPr id="6" name="Rectangle 5"/>
          <p:cNvSpPr/>
          <p:nvPr/>
        </p:nvSpPr>
        <p:spPr>
          <a:xfrm>
            <a:off x="3140854" y="142852"/>
            <a:ext cx="6003146" cy="535531"/>
          </a:xfrm>
          <a:prstGeom prst="rect">
            <a:avLst/>
          </a:prstGeom>
        </p:spPr>
        <p:txBody>
          <a:bodyPr wrap="square">
            <a:spAutoFit/>
          </a:bodyPr>
          <a:lstStyle/>
          <a:p>
            <a:pPr algn="r">
              <a:lnSpc>
                <a:spcPct val="90000"/>
              </a:lnSpc>
              <a:buNone/>
            </a:pPr>
            <a:r>
              <a:rPr lang="en-US" sz="3200" b="1" dirty="0" smtClean="0">
                <a:solidFill>
                  <a:srgbClr val="FF0000"/>
                </a:solidFill>
                <a:latin typeface="Berlin Sans FB Demi" pitchFamily="34" charset="0"/>
              </a:rPr>
              <a:t>STAGE 3: </a:t>
            </a:r>
            <a:r>
              <a:rPr lang="en-US" sz="2000" b="1" dirty="0" smtClean="0">
                <a:solidFill>
                  <a:srgbClr val="FF0000"/>
                </a:solidFill>
                <a:latin typeface="Berlin Sans FB Demi" pitchFamily="34" charset="0"/>
              </a:rPr>
              <a:t>STAGE OF EXHAUSTION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7158" y="285728"/>
            <a:ext cx="8288684" cy="800120"/>
          </a:xfrm>
          <a:noFill/>
        </p:spPr>
        <p:txBody>
          <a:bodyPr>
            <a:noAutofit/>
          </a:bodyPr>
          <a:lstStyle/>
          <a:p>
            <a:pPr algn="ctr"/>
            <a:r>
              <a:rPr lang="en-US" sz="4000" dirty="0">
                <a:latin typeface="Algerian" pitchFamily="82" charset="0"/>
              </a:rPr>
              <a:t>WHAT HAPPEN IF GAS CONTINUES?</a:t>
            </a:r>
          </a:p>
        </p:txBody>
      </p:sp>
      <p:sp>
        <p:nvSpPr>
          <p:cNvPr id="27651" name="Rectangle 3"/>
          <p:cNvSpPr>
            <a:spLocks noGrp="1" noChangeArrowheads="1"/>
          </p:cNvSpPr>
          <p:nvPr>
            <p:ph sz="quarter" idx="1"/>
          </p:nvPr>
        </p:nvSpPr>
        <p:spPr>
          <a:xfrm>
            <a:off x="428596" y="1071546"/>
            <a:ext cx="8072494" cy="2286016"/>
          </a:xfrm>
        </p:spPr>
        <p:txBody>
          <a:bodyPr>
            <a:normAutofit/>
          </a:bodyPr>
          <a:lstStyle/>
          <a:p>
            <a:pPr>
              <a:lnSpc>
                <a:spcPct val="90000"/>
              </a:lnSpc>
            </a:pPr>
            <a:r>
              <a:rPr lang="en-US" sz="2000" dirty="0">
                <a:latin typeface="Centaur" pitchFamily="18" charset="0"/>
              </a:rPr>
              <a:t>Purpose of the stress is to protect life</a:t>
            </a:r>
          </a:p>
          <a:p>
            <a:pPr>
              <a:lnSpc>
                <a:spcPct val="90000"/>
              </a:lnSpc>
            </a:pPr>
            <a:r>
              <a:rPr lang="en-US" sz="2000" dirty="0">
                <a:latin typeface="Centaur" pitchFamily="18" charset="0"/>
              </a:rPr>
              <a:t>If the </a:t>
            </a:r>
            <a:r>
              <a:rPr lang="en-US" sz="2000" b="1" dirty="0">
                <a:latin typeface="Centaur" pitchFamily="18" charset="0"/>
              </a:rPr>
              <a:t>response to stress is positive </a:t>
            </a:r>
            <a:r>
              <a:rPr lang="en-US" sz="2000" dirty="0">
                <a:latin typeface="Centaur" pitchFamily="18" charset="0"/>
              </a:rPr>
              <a:t>such as physical action, then the stress products i.e. the </a:t>
            </a:r>
            <a:r>
              <a:rPr lang="en-US" sz="2000" b="1" dirty="0">
                <a:latin typeface="Centaur" pitchFamily="18" charset="0"/>
              </a:rPr>
              <a:t>increased chemical in the body are used up </a:t>
            </a:r>
            <a:r>
              <a:rPr lang="en-US" sz="2000" dirty="0">
                <a:latin typeface="Centaur" pitchFamily="18" charset="0"/>
              </a:rPr>
              <a:t>– OK</a:t>
            </a:r>
          </a:p>
          <a:p>
            <a:pPr>
              <a:lnSpc>
                <a:spcPct val="90000"/>
              </a:lnSpc>
            </a:pPr>
            <a:r>
              <a:rPr lang="en-US" sz="2000" dirty="0">
                <a:latin typeface="Centaur" pitchFamily="18" charset="0"/>
              </a:rPr>
              <a:t>If the </a:t>
            </a:r>
            <a:r>
              <a:rPr lang="en-US" sz="2000" b="1" dirty="0">
                <a:latin typeface="Centaur" pitchFamily="18" charset="0"/>
              </a:rPr>
              <a:t>stress is not resolved </a:t>
            </a:r>
            <a:r>
              <a:rPr lang="en-US" sz="2000" dirty="0">
                <a:latin typeface="Centaur" pitchFamily="18" charset="0"/>
              </a:rPr>
              <a:t>and the stress products are not used up for its intended purpose, then our </a:t>
            </a:r>
            <a:r>
              <a:rPr lang="en-US" sz="2000" b="1" dirty="0">
                <a:latin typeface="Centaur" pitchFamily="18" charset="0"/>
              </a:rPr>
              <a:t>body continues to be stimulated.  </a:t>
            </a:r>
            <a:endParaRPr lang="en-US" sz="2000" b="1" dirty="0" smtClean="0">
              <a:latin typeface="Centaur" pitchFamily="18" charset="0"/>
            </a:endParaRPr>
          </a:p>
          <a:p>
            <a:pPr>
              <a:lnSpc>
                <a:spcPct val="90000"/>
              </a:lnSpc>
            </a:pPr>
            <a:r>
              <a:rPr lang="en-US" sz="2000" dirty="0" smtClean="0">
                <a:latin typeface="Centaur" pitchFamily="18" charset="0"/>
              </a:rPr>
              <a:t>Then </a:t>
            </a:r>
            <a:r>
              <a:rPr lang="en-US" sz="2000" dirty="0">
                <a:latin typeface="Centaur" pitchFamily="18" charset="0"/>
              </a:rPr>
              <a:t>over time, our body adapts by developing </a:t>
            </a:r>
            <a:r>
              <a:rPr lang="en-US" sz="2000" b="1" dirty="0">
                <a:solidFill>
                  <a:srgbClr val="FF0000"/>
                </a:solidFill>
                <a:latin typeface="Centaur" pitchFamily="18" charset="0"/>
              </a:rPr>
              <a:t>‘diseases of adaptation’ </a:t>
            </a:r>
            <a:r>
              <a:rPr lang="en-US" sz="2000" dirty="0">
                <a:latin typeface="Centaur" pitchFamily="18" charset="0"/>
              </a:rPr>
              <a:t>or stress related diseases.</a:t>
            </a:r>
          </a:p>
        </p:txBody>
      </p:sp>
      <p:sp>
        <p:nvSpPr>
          <p:cNvPr id="4" name="Rectangle 2"/>
          <p:cNvSpPr txBox="1">
            <a:spLocks noChangeArrowheads="1"/>
          </p:cNvSpPr>
          <p:nvPr/>
        </p:nvSpPr>
        <p:spPr>
          <a:xfrm>
            <a:off x="357158" y="3571876"/>
            <a:ext cx="7498080" cy="928686"/>
          </a:xfrm>
          <a:prstGeom prst="rect">
            <a:avLst/>
          </a:prstGeom>
          <a:noFill/>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small" spc="0" normalizeH="0" baseline="0" noProof="0" dirty="0" smtClean="0">
                <a:ln>
                  <a:noFill/>
                </a:ln>
                <a:effectLst/>
                <a:uLnTx/>
                <a:uFillTx/>
                <a:latin typeface="Algerian" pitchFamily="82" charset="0"/>
                <a:ea typeface="+mj-ea"/>
                <a:cs typeface="Times New Roman" pitchFamily="18" charset="0"/>
              </a:rPr>
              <a:t>Severe Exhaustion Stage</a:t>
            </a:r>
            <a:r>
              <a:rPr kumimoji="0" lang="en-US" sz="4000" i="0" u="none" strike="noStrike" kern="1200" cap="small" spc="0" normalizeH="0" baseline="0" noProof="0" dirty="0" smtClean="0">
                <a:ln>
                  <a:noFill/>
                </a:ln>
                <a:effectLst/>
                <a:uLnTx/>
                <a:uFillTx/>
                <a:latin typeface="Algerian" pitchFamily="82" charset="0"/>
                <a:ea typeface="+mj-ea"/>
                <a:cs typeface="+mj-cs"/>
              </a:rPr>
              <a:t> </a:t>
            </a:r>
            <a:endParaRPr kumimoji="0" lang="en-US" sz="4000" i="0" u="none" strike="noStrike" kern="1200" cap="small" spc="0" normalizeH="0" baseline="0" noProof="0" dirty="0">
              <a:ln>
                <a:noFill/>
              </a:ln>
              <a:effectLst/>
              <a:uLnTx/>
              <a:uFillTx/>
              <a:latin typeface="Algerian" pitchFamily="82" charset="0"/>
              <a:ea typeface="+mj-ea"/>
              <a:cs typeface="+mj-cs"/>
            </a:endParaRPr>
          </a:p>
        </p:txBody>
      </p:sp>
      <p:sp>
        <p:nvSpPr>
          <p:cNvPr id="5" name="Rectangle 4"/>
          <p:cNvSpPr/>
          <p:nvPr/>
        </p:nvSpPr>
        <p:spPr>
          <a:xfrm>
            <a:off x="428596" y="4429132"/>
            <a:ext cx="7715304" cy="1323439"/>
          </a:xfrm>
          <a:prstGeom prst="rect">
            <a:avLst/>
          </a:prstGeom>
        </p:spPr>
        <p:txBody>
          <a:bodyPr wrap="square">
            <a:spAutoFit/>
          </a:bodyPr>
          <a:lstStyle/>
          <a:p>
            <a:pPr>
              <a:buFont typeface="Wingdings" pitchFamily="2" charset="2"/>
              <a:buChar char="v"/>
            </a:pPr>
            <a:r>
              <a:rPr lang="en-US" sz="2000" b="1" dirty="0" smtClean="0">
                <a:latin typeface="Centaur" pitchFamily="18" charset="0"/>
                <a:cs typeface="Times New Roman" pitchFamily="18" charset="0"/>
              </a:rPr>
              <a:t>Chronic sadness or depression</a:t>
            </a:r>
            <a:endParaRPr lang="en-US" sz="2000" b="1" dirty="0" smtClean="0">
              <a:latin typeface="Centaur" pitchFamily="18" charset="0"/>
              <a:cs typeface="Arial Unicode MS" pitchFamily="34" charset="0"/>
            </a:endParaRPr>
          </a:p>
          <a:p>
            <a:pPr>
              <a:buFont typeface="Wingdings" pitchFamily="2" charset="2"/>
              <a:buChar char="v"/>
            </a:pPr>
            <a:r>
              <a:rPr lang="en-US" sz="2000" b="1" dirty="0" smtClean="0">
                <a:latin typeface="Centaur" pitchFamily="18" charset="0"/>
                <a:cs typeface="Times New Roman" pitchFamily="18" charset="0"/>
              </a:rPr>
              <a:t>Chronic mental and physical fatigue</a:t>
            </a:r>
            <a:endParaRPr lang="en-US" sz="2000" b="1" dirty="0" smtClean="0">
              <a:latin typeface="Centaur" pitchFamily="18" charset="0"/>
              <a:cs typeface="Arial Unicode MS" pitchFamily="34" charset="0"/>
            </a:endParaRPr>
          </a:p>
          <a:p>
            <a:pPr>
              <a:buFont typeface="Wingdings" pitchFamily="2" charset="2"/>
              <a:buChar char="v"/>
            </a:pPr>
            <a:r>
              <a:rPr lang="en-US" sz="2000" b="1" dirty="0" smtClean="0">
                <a:latin typeface="Centaur" pitchFamily="18" charset="0"/>
                <a:cs typeface="Times New Roman" pitchFamily="18" charset="0"/>
              </a:rPr>
              <a:t>Chronic stress related illnesses (headache, stomach ache, bowel problems, etc.)</a:t>
            </a:r>
            <a:endParaRPr lang="en-US" sz="2000" b="1" dirty="0" smtClean="0">
              <a:latin typeface="Centaur" pitchFamily="18" charset="0"/>
              <a:cs typeface="Arial Unicode MS" pitchFamily="34" charset="0"/>
            </a:endParaRPr>
          </a:p>
          <a:p>
            <a:pPr>
              <a:buFont typeface="Wingdings" pitchFamily="2" charset="2"/>
              <a:buChar char="v"/>
            </a:pPr>
            <a:r>
              <a:rPr lang="en-US" sz="2000" b="1" dirty="0" smtClean="0">
                <a:latin typeface="Centaur" pitchFamily="18" charset="0"/>
                <a:cs typeface="Times New Roman" pitchFamily="18" charset="0"/>
              </a:rPr>
              <a:t>Isolation, withdrawal, self-destructive thoughts</a:t>
            </a:r>
            <a:endParaRPr lang="en-US" sz="2000" b="1" dirty="0">
              <a:latin typeface="Centaur" pitchFamily="18" charset="0"/>
              <a:cs typeface="Arial Unicode MS" pitchFamily="34" charset="0"/>
            </a:endParaRPr>
          </a:p>
        </p:txBody>
      </p:sp>
      <p:sp>
        <p:nvSpPr>
          <p:cNvPr id="6" name="Rectangle 5"/>
          <p:cNvSpPr/>
          <p:nvPr/>
        </p:nvSpPr>
        <p:spPr>
          <a:xfrm>
            <a:off x="3857620" y="0"/>
            <a:ext cx="4857752" cy="535531"/>
          </a:xfrm>
          <a:prstGeom prst="rect">
            <a:avLst/>
          </a:prstGeom>
        </p:spPr>
        <p:txBody>
          <a:bodyPr wrap="square">
            <a:spAutoFit/>
          </a:bodyPr>
          <a:lstStyle/>
          <a:p>
            <a:pPr algn="r">
              <a:lnSpc>
                <a:spcPct val="90000"/>
              </a:lnSpc>
              <a:buNone/>
            </a:pPr>
            <a:r>
              <a:rPr lang="en-US" sz="3200" b="1" dirty="0" smtClean="0">
                <a:solidFill>
                  <a:srgbClr val="FF0000"/>
                </a:solidFill>
                <a:latin typeface="Berlin Sans FB Demi" pitchFamily="34" charset="0"/>
              </a:rPr>
              <a:t>STAGE 3: </a:t>
            </a:r>
            <a:r>
              <a:rPr lang="en-US" sz="2000" b="1" dirty="0" smtClean="0">
                <a:solidFill>
                  <a:srgbClr val="FF0000"/>
                </a:solidFill>
                <a:latin typeface="Berlin Sans FB Demi" pitchFamily="34" charset="0"/>
              </a:rPr>
              <a:t>STAGE OF EXHAUSTION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noAutofit/>
          </a:bodyPr>
          <a:lstStyle/>
          <a:p>
            <a:r>
              <a:rPr lang="en-US" sz="4400" dirty="0" smtClean="0">
                <a:latin typeface="Berlin Sans FB Demi" pitchFamily="34" charset="0"/>
              </a:rPr>
              <a:t>*CONCLUSION*</a:t>
            </a:r>
            <a:endParaRPr lang="en-US" sz="4400" dirty="0">
              <a:latin typeface="Berlin Sans FB Demi" pitchFamily="34" charset="0"/>
            </a:endParaRPr>
          </a:p>
        </p:txBody>
      </p:sp>
      <p:sp>
        <p:nvSpPr>
          <p:cNvPr id="29699" name="Rectangle 3"/>
          <p:cNvSpPr>
            <a:spLocks noGrp="1" noChangeArrowheads="1"/>
          </p:cNvSpPr>
          <p:nvPr>
            <p:ph sz="quarter" idx="1"/>
          </p:nvPr>
        </p:nvSpPr>
        <p:spPr>
          <a:xfrm>
            <a:off x="1071538" y="1857364"/>
            <a:ext cx="7022592" cy="2386018"/>
          </a:xfrm>
        </p:spPr>
        <p:txBody>
          <a:bodyPr>
            <a:normAutofit/>
          </a:bodyPr>
          <a:lstStyle/>
          <a:p>
            <a:pPr>
              <a:lnSpc>
                <a:spcPct val="90000"/>
              </a:lnSpc>
            </a:pPr>
            <a:r>
              <a:rPr lang="en-US" sz="2000" dirty="0">
                <a:latin typeface="Candara" pitchFamily="34" charset="0"/>
              </a:rPr>
              <a:t>Physical damage comes more from prolonged stress than from sudden of </a:t>
            </a:r>
            <a:r>
              <a:rPr lang="en-US" sz="2000" dirty="0" smtClean="0">
                <a:latin typeface="Candara" pitchFamily="34" charset="0"/>
              </a:rPr>
              <a:t>fear.</a:t>
            </a:r>
            <a:endParaRPr lang="en-US" sz="2000" dirty="0">
              <a:latin typeface="Candara" pitchFamily="34" charset="0"/>
            </a:endParaRPr>
          </a:p>
          <a:p>
            <a:pPr>
              <a:lnSpc>
                <a:spcPct val="90000"/>
              </a:lnSpc>
            </a:pPr>
            <a:r>
              <a:rPr lang="en-US" sz="2000" dirty="0">
                <a:latin typeface="Candara" pitchFamily="34" charset="0"/>
              </a:rPr>
              <a:t>Second stage of GAS is important for </a:t>
            </a:r>
            <a:r>
              <a:rPr lang="en-US" sz="2000" dirty="0" smtClean="0">
                <a:latin typeface="Candara" pitchFamily="34" charset="0"/>
              </a:rPr>
              <a:t>adaptation.</a:t>
            </a:r>
            <a:endParaRPr lang="en-US" sz="2000" dirty="0">
              <a:latin typeface="Candara" pitchFamily="34" charset="0"/>
            </a:endParaRPr>
          </a:p>
          <a:p>
            <a:pPr>
              <a:lnSpc>
                <a:spcPct val="90000"/>
              </a:lnSpc>
            </a:pPr>
            <a:r>
              <a:rPr lang="en-US" sz="2000" dirty="0">
                <a:latin typeface="Candara" pitchFamily="34" charset="0"/>
              </a:rPr>
              <a:t>Chronic state of stress – physical or psychological has damaging </a:t>
            </a:r>
            <a:r>
              <a:rPr lang="en-US" sz="2000" dirty="0" smtClean="0">
                <a:latin typeface="Candara" pitchFamily="34" charset="0"/>
              </a:rPr>
              <a:t>effect.</a:t>
            </a:r>
            <a:endParaRPr lang="en-US" sz="2000" dirty="0">
              <a:latin typeface="Candara" pitchFamily="34" charset="0"/>
            </a:endParaRPr>
          </a:p>
          <a:p>
            <a:pPr>
              <a:lnSpc>
                <a:spcPct val="90000"/>
              </a:lnSpc>
            </a:pPr>
            <a:r>
              <a:rPr lang="en-US" sz="2000" dirty="0">
                <a:latin typeface="Candara" pitchFamily="34" charset="0"/>
              </a:rPr>
              <a:t>Psychosomatic disorder resulting from prolonged stress.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1000100" y="1752600"/>
            <a:ext cx="7686700" cy="4748234"/>
          </a:xfrm>
        </p:spPr>
        <p:txBody>
          <a:bodyPr>
            <a:normAutofit lnSpcReduction="10000"/>
          </a:bodyPr>
          <a:lstStyle/>
          <a:p>
            <a:pPr algn="just"/>
            <a:r>
              <a:rPr lang="en-US" sz="1800" dirty="0">
                <a:latin typeface="Baskerville Old Face" pitchFamily="18" charset="0"/>
              </a:rPr>
              <a:t>There are two kinds of stressors: </a:t>
            </a:r>
            <a:r>
              <a:rPr lang="en-US" sz="1800" b="1" dirty="0" smtClean="0">
                <a:latin typeface="Baskerville Old Face" pitchFamily="18" charset="0"/>
              </a:rPr>
              <a:t>PROCESSIVE STRESSORS </a:t>
            </a:r>
            <a:r>
              <a:rPr lang="en-US" sz="1800" dirty="0" smtClean="0">
                <a:latin typeface="Baskerville Old Face" pitchFamily="18" charset="0"/>
              </a:rPr>
              <a:t>and </a:t>
            </a:r>
            <a:r>
              <a:rPr lang="en-US" sz="1800" b="1" dirty="0" smtClean="0">
                <a:latin typeface="Baskerville Old Face" pitchFamily="18" charset="0"/>
              </a:rPr>
              <a:t>SYSTEMIC STRESSORS.</a:t>
            </a:r>
          </a:p>
          <a:p>
            <a:pPr algn="just">
              <a:buNone/>
            </a:pPr>
            <a:endParaRPr lang="en-US" sz="1800" dirty="0">
              <a:latin typeface="Baskerville Old Face" pitchFamily="18" charset="0"/>
            </a:endParaRPr>
          </a:p>
          <a:p>
            <a:pPr algn="just">
              <a:buNone/>
            </a:pPr>
            <a:r>
              <a:rPr lang="en-US" sz="1800" b="1" dirty="0" smtClean="0">
                <a:latin typeface="Baskerville Old Face" pitchFamily="18" charset="0"/>
              </a:rPr>
              <a:t>1. PROCESSIVE STRESSORS </a:t>
            </a:r>
            <a:r>
              <a:rPr lang="en-US" sz="1800" dirty="0" smtClean="0">
                <a:latin typeface="Baskerville Old Face" pitchFamily="18" charset="0"/>
              </a:rPr>
              <a:t>are </a:t>
            </a:r>
            <a:r>
              <a:rPr lang="en-US" sz="1800" dirty="0">
                <a:latin typeface="Baskerville Old Face" pitchFamily="18" charset="0"/>
              </a:rPr>
              <a:t>elements in the environment perceived by the organism as </a:t>
            </a:r>
            <a:r>
              <a:rPr lang="en-US" sz="1800" dirty="0">
                <a:solidFill>
                  <a:srgbClr val="FF0000"/>
                </a:solidFill>
                <a:latin typeface="Baskerville Old Face" pitchFamily="18" charset="0"/>
              </a:rPr>
              <a:t>potential dangers</a:t>
            </a:r>
            <a:r>
              <a:rPr lang="en-US" sz="1800" dirty="0">
                <a:latin typeface="Baskerville Old Face" pitchFamily="18" charset="0"/>
              </a:rPr>
              <a:t>. </a:t>
            </a:r>
          </a:p>
          <a:p>
            <a:pPr lvl="1" algn="just"/>
            <a:r>
              <a:rPr lang="en-US" sz="1800" dirty="0">
                <a:latin typeface="Baskerville Old Face" pitchFamily="18" charset="0"/>
              </a:rPr>
              <a:t>Do not cause damage directly, but are processed in the cerebral cortex (brain). </a:t>
            </a:r>
            <a:endParaRPr lang="en-US" sz="1800" dirty="0" smtClean="0">
              <a:latin typeface="Baskerville Old Face" pitchFamily="18" charset="0"/>
            </a:endParaRPr>
          </a:p>
          <a:p>
            <a:pPr lvl="1" algn="just"/>
            <a:r>
              <a:rPr lang="en-US" sz="1800" dirty="0" smtClean="0">
                <a:latin typeface="Baskerville Old Face" pitchFamily="18" charset="0"/>
              </a:rPr>
              <a:t>The </a:t>
            </a:r>
            <a:r>
              <a:rPr lang="en-US" sz="1800" dirty="0">
                <a:latin typeface="Baskerville Old Face" pitchFamily="18" charset="0"/>
              </a:rPr>
              <a:t>processed information is then send via the limbic system (brain that relate to emotion) in the hypothalamus, where they activate the supreme centers of the autonomic system. </a:t>
            </a:r>
            <a:endParaRPr lang="en-US" sz="1800" dirty="0" smtClean="0">
              <a:latin typeface="Baskerville Old Face" pitchFamily="18" charset="0"/>
            </a:endParaRPr>
          </a:p>
          <a:p>
            <a:pPr lvl="1" algn="just"/>
            <a:r>
              <a:rPr lang="en-US" sz="1800" dirty="0" smtClean="0">
                <a:latin typeface="Baskerville Old Face" pitchFamily="18" charset="0"/>
              </a:rPr>
              <a:t>This </a:t>
            </a:r>
            <a:r>
              <a:rPr lang="en-US" sz="1800" dirty="0">
                <a:latin typeface="Baskerville Old Face" pitchFamily="18" charset="0"/>
              </a:rPr>
              <a:t>results in the fight or plight (acute stress response) </a:t>
            </a:r>
            <a:endParaRPr lang="en-US" sz="1800" dirty="0" smtClean="0">
              <a:latin typeface="Baskerville Old Face" pitchFamily="18" charset="0"/>
            </a:endParaRPr>
          </a:p>
          <a:p>
            <a:pPr algn="just"/>
            <a:endParaRPr lang="en-US" sz="1800" dirty="0" smtClean="0">
              <a:latin typeface="Baskerville Old Face" pitchFamily="18" charset="0"/>
            </a:endParaRPr>
          </a:p>
          <a:p>
            <a:pPr>
              <a:lnSpc>
                <a:spcPct val="80000"/>
              </a:lnSpc>
              <a:buNone/>
            </a:pPr>
            <a:r>
              <a:rPr lang="en-US" sz="1800" dirty="0" smtClean="0">
                <a:latin typeface="Baskerville Old Face" pitchFamily="18" charset="0"/>
              </a:rPr>
              <a:t>2.	</a:t>
            </a:r>
            <a:r>
              <a:rPr lang="en-US" sz="1800" b="1" dirty="0" smtClean="0">
                <a:latin typeface="Baskerville Old Face" pitchFamily="18" charset="0"/>
              </a:rPr>
              <a:t>SYSTEMIC STRESSORS </a:t>
            </a:r>
            <a:r>
              <a:rPr lang="en-US" sz="1800" dirty="0" smtClean="0">
                <a:latin typeface="Baskerville Old Face" pitchFamily="18" charset="0"/>
              </a:rPr>
              <a:t>cause a disturbance in the organism's homeostasis and the tissue </a:t>
            </a:r>
            <a:r>
              <a:rPr lang="en-US" sz="1800" dirty="0" smtClean="0">
                <a:latin typeface="Baskerville Old Face" pitchFamily="18" charset="0"/>
                <a:hlinkClick r:id="rId3" tooltip="Necrosis"/>
              </a:rPr>
              <a:t>necrosis</a:t>
            </a:r>
            <a:r>
              <a:rPr lang="en-US" sz="1800" dirty="0" smtClean="0">
                <a:latin typeface="Baskerville Old Face" pitchFamily="18" charset="0"/>
              </a:rPr>
              <a:t>, </a:t>
            </a:r>
            <a:r>
              <a:rPr lang="en-US" sz="1800" dirty="0" smtClean="0">
                <a:latin typeface="Baskerville Old Face" pitchFamily="18" charset="0"/>
                <a:hlinkClick r:id="rId4" tooltip="Hypotension"/>
              </a:rPr>
              <a:t>hypotension</a:t>
            </a:r>
            <a:r>
              <a:rPr lang="en-US" sz="1800" dirty="0" smtClean="0">
                <a:latin typeface="Baskerville Old Face" pitchFamily="18" charset="0"/>
              </a:rPr>
              <a:t> or </a:t>
            </a:r>
            <a:r>
              <a:rPr lang="en-US" sz="1800" dirty="0" smtClean="0">
                <a:latin typeface="Baskerville Old Face" pitchFamily="18" charset="0"/>
                <a:hlinkClick r:id="rId5" tooltip="Hypoxia"/>
              </a:rPr>
              <a:t>hypoxia</a:t>
            </a:r>
            <a:r>
              <a:rPr lang="en-US" sz="1800" dirty="0" smtClean="0">
                <a:latin typeface="Baskerville Old Face" pitchFamily="18" charset="0"/>
              </a:rPr>
              <a:t>.</a:t>
            </a:r>
          </a:p>
          <a:p>
            <a:pPr lvl="1">
              <a:lnSpc>
                <a:spcPct val="80000"/>
              </a:lnSpc>
            </a:pPr>
            <a:r>
              <a:rPr lang="en-US" sz="1800" dirty="0" smtClean="0">
                <a:latin typeface="Baskerville Old Face" pitchFamily="18" charset="0"/>
              </a:rPr>
              <a:t>Often both types of stressors occur simultaneously. </a:t>
            </a:r>
          </a:p>
          <a:p>
            <a:pPr lvl="1">
              <a:lnSpc>
                <a:spcPct val="80000"/>
              </a:lnSpc>
            </a:pPr>
            <a:r>
              <a:rPr lang="en-US" sz="1800" dirty="0" smtClean="0">
                <a:latin typeface="Baskerville Old Face" pitchFamily="18" charset="0"/>
              </a:rPr>
              <a:t>They are usually accompanied by </a:t>
            </a:r>
            <a:r>
              <a:rPr lang="en-US" sz="1800" dirty="0" smtClean="0">
                <a:latin typeface="Baskerville Old Face" pitchFamily="18" charset="0"/>
                <a:hlinkClick r:id="rId6" tooltip="Pain"/>
              </a:rPr>
              <a:t>pain</a:t>
            </a:r>
            <a:r>
              <a:rPr lang="en-US" sz="1800" dirty="0" smtClean="0">
                <a:latin typeface="Baskerville Old Face" pitchFamily="18" charset="0"/>
              </a:rPr>
              <a:t> and/or intensive </a:t>
            </a:r>
            <a:r>
              <a:rPr lang="en-US" sz="1800" dirty="0" smtClean="0">
                <a:latin typeface="Baskerville Old Face" pitchFamily="18" charset="0"/>
                <a:hlinkClick r:id="rId7" tooltip="Emotion"/>
              </a:rPr>
              <a:t>emotions</a:t>
            </a:r>
            <a:r>
              <a:rPr lang="en-US" sz="1800" dirty="0" smtClean="0">
                <a:latin typeface="Baskerville Old Face" pitchFamily="18" charset="0"/>
              </a:rPr>
              <a:t>.</a:t>
            </a:r>
          </a:p>
          <a:p>
            <a:pPr algn="just">
              <a:buNone/>
            </a:pPr>
            <a:endParaRPr lang="en-US" sz="1800" dirty="0">
              <a:latin typeface="Baskerville Old Face" pitchFamily="18" charset="0"/>
            </a:endParaRPr>
          </a:p>
        </p:txBody>
      </p:sp>
      <p:sp>
        <p:nvSpPr>
          <p:cNvPr id="79874" name="Rectangle 2"/>
          <p:cNvSpPr>
            <a:spLocks noGrp="1" noChangeArrowheads="1"/>
          </p:cNvSpPr>
          <p:nvPr>
            <p:ph type="title"/>
          </p:nvPr>
        </p:nvSpPr>
        <p:spPr>
          <a:xfrm>
            <a:off x="1214414" y="428604"/>
            <a:ext cx="7443782" cy="1143000"/>
          </a:xfrm>
        </p:spPr>
        <p:style>
          <a:lnRef idx="2">
            <a:schemeClr val="accent5"/>
          </a:lnRef>
          <a:fillRef idx="1">
            <a:schemeClr val="lt1"/>
          </a:fillRef>
          <a:effectRef idx="0">
            <a:schemeClr val="accent5"/>
          </a:effectRef>
          <a:fontRef idx="minor">
            <a:schemeClr val="dk1"/>
          </a:fontRef>
        </p:style>
        <p:txBody>
          <a:bodyPr>
            <a:noAutofit/>
          </a:bodyPr>
          <a:lstStyle/>
          <a:p>
            <a:r>
              <a:rPr lang="en-US" sz="3200" dirty="0">
                <a:latin typeface="Berlin Sans FB Demi" pitchFamily="34" charset="0"/>
              </a:rPr>
              <a:t>Any factor that causes stress is called </a:t>
            </a:r>
            <a:r>
              <a:rPr lang="en-US" sz="3200" dirty="0" smtClean="0">
                <a:latin typeface="Berlin Sans FB Demi" pitchFamily="34" charset="0"/>
              </a:rPr>
              <a:t>a </a:t>
            </a:r>
            <a:r>
              <a:rPr lang="en-US" sz="3200" b="1" dirty="0" smtClean="0">
                <a:latin typeface="Berlin Sans FB Demi" pitchFamily="34" charset="0"/>
              </a:rPr>
              <a:t>stressor…</a:t>
            </a:r>
            <a:endParaRPr lang="en-US" sz="3200" dirty="0">
              <a:latin typeface="Berlin Sans FB Dem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642918"/>
            <a:ext cx="4214842" cy="719158"/>
          </a:xfrm>
          <a:noFill/>
          <a:ln/>
        </p:spPr>
        <p:style>
          <a:lnRef idx="2">
            <a:schemeClr val="accent6"/>
          </a:lnRef>
          <a:fillRef idx="1">
            <a:schemeClr val="lt1"/>
          </a:fillRef>
          <a:effectRef idx="0">
            <a:schemeClr val="accent6"/>
          </a:effectRef>
          <a:fontRef idx="minor">
            <a:schemeClr val="dk1"/>
          </a:fontRef>
        </p:style>
        <p:txBody>
          <a:bodyPr>
            <a:noAutofit/>
          </a:bodyPr>
          <a:lstStyle/>
          <a:p>
            <a:r>
              <a:rPr lang="en-US" sz="4800" dirty="0" smtClean="0">
                <a:effectLst/>
                <a:latin typeface="Algerian" pitchFamily="82" charset="0"/>
              </a:rPr>
              <a:t>Stressors…</a:t>
            </a:r>
            <a:endParaRPr lang="ms-MY" sz="4800" dirty="0">
              <a:effectLst/>
              <a:latin typeface="Algerian" pitchFamily="82" charset="0"/>
            </a:endParaRPr>
          </a:p>
        </p:txBody>
      </p:sp>
      <p:sp>
        <p:nvSpPr>
          <p:cNvPr id="3" name="Content Placeholder 2"/>
          <p:cNvSpPr>
            <a:spLocks noGrp="1"/>
          </p:cNvSpPr>
          <p:nvPr>
            <p:ph idx="1"/>
          </p:nvPr>
        </p:nvSpPr>
        <p:spPr>
          <a:xfrm>
            <a:off x="714348" y="1571612"/>
            <a:ext cx="7643866" cy="3929090"/>
          </a:xfrm>
        </p:spPr>
        <p:txBody>
          <a:bodyPr>
            <a:noAutofit/>
          </a:bodyPr>
          <a:lstStyle/>
          <a:p>
            <a:pPr algn="just"/>
            <a:r>
              <a:rPr lang="en-US" sz="1600" dirty="0">
                <a:solidFill>
                  <a:srgbClr val="FF0000"/>
                </a:solidFill>
                <a:latin typeface="Centaur" pitchFamily="18" charset="0"/>
              </a:rPr>
              <a:t>Situations and pressures that cause stress are known as stressors.  </a:t>
            </a:r>
            <a:endParaRPr lang="en-US" sz="1600" dirty="0" smtClean="0">
              <a:solidFill>
                <a:srgbClr val="FF0000"/>
              </a:solidFill>
              <a:latin typeface="Centaur" pitchFamily="18" charset="0"/>
            </a:endParaRPr>
          </a:p>
          <a:p>
            <a:pPr algn="just"/>
            <a:r>
              <a:rPr lang="en-US" sz="1600" dirty="0" smtClean="0">
                <a:latin typeface="Centaur" pitchFamily="18" charset="0"/>
              </a:rPr>
              <a:t>We </a:t>
            </a:r>
            <a:r>
              <a:rPr lang="en-US" sz="1600" dirty="0">
                <a:latin typeface="Centaur" pitchFamily="18" charset="0"/>
              </a:rPr>
              <a:t>usually think of stressors as being negative events such as an exhausting work schedule or a rocky relationship, but </a:t>
            </a:r>
            <a:r>
              <a:rPr lang="en-US" sz="1600" b="1" dirty="0">
                <a:latin typeface="Centaur" pitchFamily="18" charset="0"/>
              </a:rPr>
              <a:t>stressors can be also positive </a:t>
            </a:r>
            <a:r>
              <a:rPr lang="en-US" sz="1600" dirty="0">
                <a:latin typeface="Centaur" pitchFamily="18" charset="0"/>
              </a:rPr>
              <a:t>events such as getting married, buying a house, going to college, or receiving a promotion.  </a:t>
            </a:r>
            <a:endParaRPr lang="en-US" sz="1600" dirty="0" smtClean="0">
              <a:latin typeface="Centaur" pitchFamily="18" charset="0"/>
            </a:endParaRPr>
          </a:p>
          <a:p>
            <a:pPr algn="just"/>
            <a:r>
              <a:rPr lang="en-US" sz="1600" dirty="0" smtClean="0">
                <a:latin typeface="Centaur" pitchFamily="18" charset="0"/>
              </a:rPr>
              <a:t>What </a:t>
            </a:r>
            <a:r>
              <a:rPr lang="en-US" sz="1600" dirty="0">
                <a:latin typeface="Centaur" pitchFamily="18" charset="0"/>
              </a:rPr>
              <a:t>causes such pressure depends, at least in part, on each individual’s perception of their ability to handle the events</a:t>
            </a:r>
            <a:r>
              <a:rPr lang="en-US" sz="1600" dirty="0" smtClean="0">
                <a:latin typeface="Centaur" pitchFamily="18" charset="0"/>
              </a:rPr>
              <a:t>.</a:t>
            </a:r>
          </a:p>
          <a:p>
            <a:pPr algn="just"/>
            <a:r>
              <a:rPr lang="en-US" sz="1600" dirty="0" smtClean="0">
                <a:latin typeface="Centaur" pitchFamily="18" charset="0"/>
              </a:rPr>
              <a:t>Stressors are </a:t>
            </a:r>
            <a:r>
              <a:rPr lang="en-US" sz="1600" dirty="0" smtClean="0">
                <a:solidFill>
                  <a:srgbClr val="FF0000"/>
                </a:solidFill>
                <a:latin typeface="Centaur" pitchFamily="18" charset="0"/>
              </a:rPr>
              <a:t>uncontrollable or unpredictable </a:t>
            </a:r>
            <a:r>
              <a:rPr lang="en-US" sz="1600" dirty="0" smtClean="0">
                <a:latin typeface="Centaur" pitchFamily="18" charset="0"/>
              </a:rPr>
              <a:t>events that can alter our normal </a:t>
            </a:r>
            <a:r>
              <a:rPr lang="en-US" sz="1600" dirty="0" smtClean="0">
                <a:solidFill>
                  <a:srgbClr val="FF0000"/>
                </a:solidFill>
                <a:latin typeface="Centaur" pitchFamily="18" charset="0"/>
              </a:rPr>
              <a:t>reaction</a:t>
            </a:r>
            <a:r>
              <a:rPr lang="en-US" sz="1600" dirty="0" smtClean="0">
                <a:latin typeface="Centaur" pitchFamily="18" charset="0"/>
              </a:rPr>
              <a:t> to everyday events. </a:t>
            </a:r>
          </a:p>
          <a:p>
            <a:pPr algn="just"/>
            <a:r>
              <a:rPr lang="en-US" sz="1600" dirty="0" smtClean="0">
                <a:latin typeface="Centaur" pitchFamily="18" charset="0"/>
              </a:rPr>
              <a:t>Some examples are excessive workload demands, conflicting expectations, and insufficient resources both internal and external.</a:t>
            </a:r>
          </a:p>
          <a:p>
            <a:pPr algn="just"/>
            <a:r>
              <a:rPr lang="en-US" sz="1600" dirty="0" smtClean="0">
                <a:latin typeface="Centaur" pitchFamily="18" charset="0"/>
              </a:rPr>
              <a:t>The </a:t>
            </a:r>
            <a:r>
              <a:rPr lang="en-US" sz="1600" dirty="0" smtClean="0">
                <a:solidFill>
                  <a:srgbClr val="FF0000"/>
                </a:solidFill>
                <a:latin typeface="Centaur" pitchFamily="18" charset="0"/>
              </a:rPr>
              <a:t>stress response or reaction </a:t>
            </a:r>
            <a:r>
              <a:rPr lang="en-US" sz="1600" dirty="0" smtClean="0">
                <a:latin typeface="Centaur" pitchFamily="18" charset="0"/>
              </a:rPr>
              <a:t>is a normal response to the demands and changes of life-both positive and negative. </a:t>
            </a:r>
          </a:p>
          <a:p>
            <a:pPr algn="just"/>
            <a:r>
              <a:rPr lang="en-US" sz="1600" dirty="0" smtClean="0">
                <a:latin typeface="Centaur" pitchFamily="18" charset="0"/>
              </a:rPr>
              <a:t>The response is individual, physiological and necessary for survival.</a:t>
            </a:r>
            <a:br>
              <a:rPr lang="en-US" sz="1600" dirty="0" smtClean="0">
                <a:latin typeface="Centaur" pitchFamily="18" charset="0"/>
              </a:rPr>
            </a:br>
            <a:endParaRPr lang="ms-MY" sz="1200" dirty="0">
              <a:latin typeface="Centaur" pitchFamily="18" charset="0"/>
            </a:endParaRPr>
          </a:p>
        </p:txBody>
      </p:sp>
      <p:pic>
        <p:nvPicPr>
          <p:cNvPr id="4" name="Picture 3" descr="1_PEpOlk6VUBESIb-tTeslCQ.jpeg"/>
          <p:cNvPicPr>
            <a:picLocks noChangeAspect="1"/>
          </p:cNvPicPr>
          <p:nvPr/>
        </p:nvPicPr>
        <p:blipFill>
          <a:blip r:embed="rId2" cstate="print"/>
          <a:stretch>
            <a:fillRect/>
          </a:stretch>
        </p:blipFill>
        <p:spPr>
          <a:xfrm>
            <a:off x="6643702" y="428604"/>
            <a:ext cx="2070212" cy="1268005"/>
          </a:xfrm>
          <a:prstGeom prst="rect">
            <a:avLst/>
          </a:prstGeom>
        </p:spPr>
      </p:pic>
    </p:spTree>
    <p:extLst>
      <p:ext uri="{BB962C8B-B14F-4D97-AF65-F5344CB8AC3E}">
        <p14:creationId xmlns:p14="http://schemas.microsoft.com/office/powerpoint/2010/main" xmlns="" val="48205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143932" cy="5695968"/>
          </a:xfrm>
        </p:spPr>
        <p:txBody>
          <a:bodyPr>
            <a:normAutofit/>
          </a:bodyPr>
          <a:lstStyle/>
          <a:p>
            <a:pPr algn="just"/>
            <a:r>
              <a:rPr lang="en-US" sz="1600" dirty="0" smtClean="0">
                <a:latin typeface="Centaur" pitchFamily="18" charset="0"/>
              </a:rPr>
              <a:t>Stress can become problematic when we are habitually confronted with chronic stress the effects are experienced in four key areas.</a:t>
            </a:r>
          </a:p>
          <a:p>
            <a:pPr lvl="1" algn="just">
              <a:buFont typeface="Wingdings" pitchFamily="2" charset="2"/>
              <a:buChar char="Ø"/>
            </a:pPr>
            <a:r>
              <a:rPr lang="en-US" sz="1600" b="1" dirty="0" smtClean="0">
                <a:latin typeface="Centaur" pitchFamily="18" charset="0"/>
              </a:rPr>
              <a:t>Physical signs </a:t>
            </a:r>
            <a:r>
              <a:rPr lang="en-US" sz="1600" dirty="0" smtClean="0">
                <a:latin typeface="Centaur" pitchFamily="18" charset="0"/>
              </a:rPr>
              <a:t>or symptoms – headaches, changes in appetite, and changes in sleep patterns.</a:t>
            </a:r>
          </a:p>
          <a:p>
            <a:pPr lvl="1">
              <a:buFont typeface="Wingdings" pitchFamily="2" charset="2"/>
              <a:buChar char="Ø"/>
            </a:pPr>
            <a:r>
              <a:rPr lang="en-US" sz="1600" b="1" dirty="0" smtClean="0">
                <a:latin typeface="Centaur" pitchFamily="18" charset="0"/>
              </a:rPr>
              <a:t>Mental signs </a:t>
            </a:r>
            <a:r>
              <a:rPr lang="en-US" sz="1600" dirty="0" smtClean="0">
                <a:latin typeface="Centaur" pitchFamily="18" charset="0"/>
              </a:rPr>
              <a:t>or symptoms – poor concentration , confusion, poor judgment</a:t>
            </a:r>
          </a:p>
          <a:p>
            <a:pPr lvl="1">
              <a:buFont typeface="Wingdings" pitchFamily="2" charset="2"/>
              <a:buChar char="Ø"/>
            </a:pPr>
            <a:r>
              <a:rPr lang="en-US" sz="1600" b="1" dirty="0" smtClean="0">
                <a:latin typeface="Centaur" pitchFamily="18" charset="0"/>
              </a:rPr>
              <a:t>Emotional signs </a:t>
            </a:r>
            <a:r>
              <a:rPr lang="en-US" sz="1600" dirty="0" smtClean="0">
                <a:latin typeface="Centaur" pitchFamily="18" charset="0"/>
              </a:rPr>
              <a:t>or symptoms Feeling out of control, increased anger and nervousness</a:t>
            </a:r>
          </a:p>
          <a:p>
            <a:pPr lvl="1">
              <a:buFont typeface="Wingdings" pitchFamily="2" charset="2"/>
              <a:buChar char="Ø"/>
            </a:pPr>
            <a:r>
              <a:rPr lang="en-US" sz="1600" b="1" dirty="0" smtClean="0">
                <a:latin typeface="Centaur" pitchFamily="18" charset="0"/>
              </a:rPr>
              <a:t>Behavioral signs </a:t>
            </a:r>
            <a:r>
              <a:rPr lang="en-US" sz="1600" dirty="0" smtClean="0">
                <a:latin typeface="Centaur" pitchFamily="18" charset="0"/>
              </a:rPr>
              <a:t>or symptoms- aggression, compulsive behavior, and excessive alcohol use.</a:t>
            </a:r>
          </a:p>
          <a:p>
            <a:r>
              <a:rPr lang="en-US" sz="1600" dirty="0" smtClean="0">
                <a:latin typeface="Centaur" pitchFamily="18" charset="0"/>
              </a:rPr>
              <a:t>Stressors </a:t>
            </a:r>
            <a:r>
              <a:rPr lang="en-US" sz="1600" dirty="0">
                <a:latin typeface="Centaur" pitchFamily="18" charset="0"/>
              </a:rPr>
              <a:t>are </a:t>
            </a:r>
            <a:r>
              <a:rPr lang="en-US" sz="1600" b="1" dirty="0">
                <a:latin typeface="Centaur" pitchFamily="18" charset="0"/>
              </a:rPr>
              <a:t>not always limited to situations where some external situation is creating a problem</a:t>
            </a:r>
            <a:r>
              <a:rPr lang="en-US" sz="1600" dirty="0">
                <a:latin typeface="Centaur" pitchFamily="18" charset="0"/>
              </a:rPr>
              <a:t>. </a:t>
            </a:r>
            <a:r>
              <a:rPr lang="en-US" sz="1600" dirty="0" smtClean="0">
                <a:latin typeface="Centaur" pitchFamily="18" charset="0"/>
              </a:rPr>
              <a:t> </a:t>
            </a:r>
            <a:r>
              <a:rPr lang="en-US" sz="1600" b="1" dirty="0" smtClean="0">
                <a:latin typeface="Centaur" pitchFamily="18" charset="0"/>
              </a:rPr>
              <a:t>Internal </a:t>
            </a:r>
            <a:r>
              <a:rPr lang="en-US" sz="1600" b="1" dirty="0">
                <a:latin typeface="Centaur" pitchFamily="18" charset="0"/>
              </a:rPr>
              <a:t>events</a:t>
            </a:r>
            <a:r>
              <a:rPr lang="en-US" sz="1600" dirty="0">
                <a:latin typeface="Centaur" pitchFamily="18" charset="0"/>
              </a:rPr>
              <a:t> such as </a:t>
            </a:r>
            <a:r>
              <a:rPr lang="en-US" sz="1600" i="1" dirty="0">
                <a:latin typeface="Centaur" pitchFamily="18" charset="0"/>
              </a:rPr>
              <a:t>feelings</a:t>
            </a:r>
            <a:r>
              <a:rPr lang="en-US" sz="1600" dirty="0">
                <a:latin typeface="Centaur" pitchFamily="18" charset="0"/>
              </a:rPr>
              <a:t> and </a:t>
            </a:r>
            <a:r>
              <a:rPr lang="en-US" sz="1600" i="1" dirty="0">
                <a:latin typeface="Centaur" pitchFamily="18" charset="0"/>
              </a:rPr>
              <a:t>thoughts</a:t>
            </a:r>
            <a:r>
              <a:rPr lang="en-US" sz="1600" dirty="0">
                <a:latin typeface="Centaur" pitchFamily="18" charset="0"/>
              </a:rPr>
              <a:t> and </a:t>
            </a:r>
            <a:r>
              <a:rPr lang="en-US" sz="1600" i="1" dirty="0">
                <a:latin typeface="Centaur" pitchFamily="18" charset="0"/>
              </a:rPr>
              <a:t>habitual behaviors</a:t>
            </a:r>
            <a:r>
              <a:rPr lang="en-US" sz="1600" dirty="0">
                <a:latin typeface="Centaur" pitchFamily="18" charset="0"/>
              </a:rPr>
              <a:t> can also cause </a:t>
            </a:r>
            <a:r>
              <a:rPr lang="en-US" sz="1600" b="1" dirty="0">
                <a:latin typeface="Centaur" pitchFamily="18" charset="0"/>
              </a:rPr>
              <a:t>negative stress</a:t>
            </a:r>
            <a:r>
              <a:rPr lang="en-US" sz="1600" dirty="0">
                <a:latin typeface="Centaur" pitchFamily="18" charset="0"/>
              </a:rPr>
              <a:t>.</a:t>
            </a:r>
          </a:p>
          <a:p>
            <a:r>
              <a:rPr lang="en-US" sz="1600" dirty="0">
                <a:latin typeface="Centaur" pitchFamily="18" charset="0"/>
              </a:rPr>
              <a:t>Common </a:t>
            </a:r>
            <a:r>
              <a:rPr lang="en-US" sz="1600" b="1" dirty="0">
                <a:latin typeface="Centaur" pitchFamily="18" charset="0"/>
              </a:rPr>
              <a:t>internally caused</a:t>
            </a:r>
            <a:r>
              <a:rPr lang="en-US" sz="1600" dirty="0">
                <a:latin typeface="Centaur" pitchFamily="18" charset="0"/>
              </a:rPr>
              <a:t> sources of </a:t>
            </a:r>
            <a:r>
              <a:rPr lang="en-US" sz="1600" b="1" dirty="0">
                <a:latin typeface="Centaur" pitchFamily="18" charset="0"/>
              </a:rPr>
              <a:t>distress</a:t>
            </a:r>
            <a:r>
              <a:rPr lang="en-US" sz="1600" dirty="0">
                <a:latin typeface="Centaur" pitchFamily="18" charset="0"/>
              </a:rPr>
              <a:t> include:</a:t>
            </a:r>
          </a:p>
          <a:p>
            <a:pPr lvl="1">
              <a:buFont typeface="Wingdings" pitchFamily="2" charset="2"/>
              <a:buChar char="Ø"/>
            </a:pPr>
            <a:r>
              <a:rPr lang="en-US" sz="1600" dirty="0">
                <a:latin typeface="Centaur" pitchFamily="18" charset="0"/>
              </a:rPr>
              <a:t>Fears: (e.g., fears of flying, heights, public speaking, chatting with strangers at a party).</a:t>
            </a:r>
          </a:p>
          <a:p>
            <a:pPr lvl="1">
              <a:buFont typeface="Wingdings" pitchFamily="2" charset="2"/>
              <a:buChar char="Ø"/>
            </a:pPr>
            <a:r>
              <a:rPr lang="en-US" sz="1600" dirty="0">
                <a:latin typeface="Centaur" pitchFamily="18" charset="0"/>
              </a:rPr>
              <a:t>Repetitive Thought Patterns.</a:t>
            </a:r>
          </a:p>
          <a:p>
            <a:pPr lvl="1">
              <a:buFont typeface="Wingdings" pitchFamily="2" charset="2"/>
              <a:buChar char="Ø"/>
            </a:pPr>
            <a:r>
              <a:rPr lang="en-US" sz="1600" dirty="0">
                <a:latin typeface="Centaur" pitchFamily="18" charset="0"/>
              </a:rPr>
              <a:t>Worrying about future events (e.g., waiting for medical test results or job restructuring).</a:t>
            </a:r>
          </a:p>
          <a:p>
            <a:pPr lvl="1">
              <a:buFont typeface="Wingdings" pitchFamily="2" charset="2"/>
              <a:buChar char="Ø"/>
            </a:pPr>
            <a:r>
              <a:rPr lang="en-US" sz="1600" dirty="0">
                <a:latin typeface="Centaur" pitchFamily="18" charset="0"/>
              </a:rPr>
              <a:t>Unrealistic, perfectionist expectations.</a:t>
            </a:r>
          </a:p>
          <a:p>
            <a:r>
              <a:rPr lang="en-US" sz="1600" b="1" dirty="0">
                <a:latin typeface="Centaur" pitchFamily="18" charset="0"/>
              </a:rPr>
              <a:t>Habitual behavior patterns</a:t>
            </a:r>
            <a:r>
              <a:rPr lang="en-US" sz="1600" dirty="0">
                <a:latin typeface="Centaur" pitchFamily="18" charset="0"/>
              </a:rPr>
              <a:t> that can lead to</a:t>
            </a:r>
            <a:r>
              <a:rPr lang="en-US" sz="1600" b="1" dirty="0">
                <a:latin typeface="Centaur" pitchFamily="18" charset="0"/>
              </a:rPr>
              <a:t> distress</a:t>
            </a:r>
            <a:r>
              <a:rPr lang="en-US" sz="1600" dirty="0">
                <a:latin typeface="Centaur" pitchFamily="18" charset="0"/>
              </a:rPr>
              <a:t> include:</a:t>
            </a:r>
          </a:p>
          <a:p>
            <a:pPr lvl="1">
              <a:buFont typeface="Wingdings" pitchFamily="2" charset="2"/>
              <a:buChar char="Ø"/>
            </a:pPr>
            <a:r>
              <a:rPr lang="en-US" sz="1600" dirty="0">
                <a:latin typeface="Centaur" pitchFamily="18" charset="0"/>
              </a:rPr>
              <a:t>Overscheduling.</a:t>
            </a:r>
          </a:p>
          <a:p>
            <a:pPr lvl="1">
              <a:buFont typeface="Wingdings" pitchFamily="2" charset="2"/>
              <a:buChar char="Ø"/>
            </a:pPr>
            <a:r>
              <a:rPr lang="en-US" sz="1600" dirty="0">
                <a:latin typeface="Centaur" pitchFamily="18" charset="0"/>
              </a:rPr>
              <a:t>Failing to be assertive.</a:t>
            </a:r>
          </a:p>
          <a:p>
            <a:pPr lvl="1">
              <a:buFont typeface="Wingdings" pitchFamily="2" charset="2"/>
              <a:buChar char="Ø"/>
            </a:pPr>
            <a:r>
              <a:rPr lang="en-US" sz="1600" dirty="0">
                <a:latin typeface="Centaur" pitchFamily="18" charset="0"/>
              </a:rPr>
              <a:t>Procrastination and/or failing to plan ahead.</a:t>
            </a:r>
          </a:p>
          <a:p>
            <a:pPr lvl="1">
              <a:buFont typeface="Wingdings" pitchFamily="2" charset="2"/>
              <a:buChar char="Ø"/>
            </a:pPr>
            <a:endParaRPr lang="ms-MY" sz="1600" dirty="0">
              <a:latin typeface="Centaur" pitchFamily="18" charset="0"/>
            </a:endParaRPr>
          </a:p>
        </p:txBody>
      </p:sp>
    </p:spTree>
    <p:extLst>
      <p:ext uri="{BB962C8B-B14F-4D97-AF65-F5344CB8AC3E}">
        <p14:creationId xmlns:p14="http://schemas.microsoft.com/office/powerpoint/2010/main" xmlns="" val="206474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357166"/>
            <a:ext cx="8286808" cy="785818"/>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4000" b="1" dirty="0" smtClean="0">
                <a:solidFill>
                  <a:schemeClr val="bg1"/>
                </a:solidFill>
                <a:latin typeface="Berlin Sans FB Demi" pitchFamily="34" charset="0"/>
              </a:rPr>
              <a:t>*SOURCES OF STRESS - AGENT*</a:t>
            </a:r>
            <a:endParaRPr lang="en-US" sz="4000" b="1" dirty="0">
              <a:solidFill>
                <a:schemeClr val="bg1"/>
              </a:solidFill>
              <a:latin typeface="Berlin Sans FB Demi" pitchFamily="34" charset="0"/>
            </a:endParaRPr>
          </a:p>
        </p:txBody>
      </p:sp>
      <p:sp>
        <p:nvSpPr>
          <p:cNvPr id="8195" name="Rectangle 3"/>
          <p:cNvSpPr>
            <a:spLocks noGrp="1" noChangeArrowheads="1"/>
          </p:cNvSpPr>
          <p:nvPr>
            <p:ph sz="quarter" idx="1"/>
          </p:nvPr>
        </p:nvSpPr>
        <p:spPr>
          <a:xfrm>
            <a:off x="500034" y="1428736"/>
            <a:ext cx="7929618" cy="3143272"/>
          </a:xfrm>
        </p:spPr>
        <p:txBody>
          <a:bodyPr>
            <a:normAutofit fontScale="77500" lnSpcReduction="20000"/>
          </a:bodyPr>
          <a:lstStyle/>
          <a:p>
            <a:pPr>
              <a:lnSpc>
                <a:spcPct val="120000"/>
              </a:lnSpc>
            </a:pPr>
            <a:r>
              <a:rPr lang="en-US" b="1" u="sng" dirty="0">
                <a:solidFill>
                  <a:srgbClr val="FF0000"/>
                </a:solidFill>
                <a:latin typeface="Centaur" pitchFamily="18" charset="0"/>
              </a:rPr>
              <a:t>Emotional changes</a:t>
            </a:r>
          </a:p>
          <a:p>
            <a:pPr>
              <a:lnSpc>
                <a:spcPct val="120000"/>
              </a:lnSpc>
              <a:buFontTx/>
              <a:buNone/>
            </a:pPr>
            <a:r>
              <a:rPr lang="en-US" dirty="0">
                <a:latin typeface="Centaur" pitchFamily="18" charset="0"/>
              </a:rPr>
              <a:t>	A fight or a conflict with your best friend </a:t>
            </a:r>
            <a:r>
              <a:rPr lang="en-US" dirty="0" smtClean="0">
                <a:latin typeface="Centaur" pitchFamily="18" charset="0"/>
              </a:rPr>
              <a:t> </a:t>
            </a:r>
            <a:endParaRPr lang="en-US" dirty="0">
              <a:latin typeface="Centaur" pitchFamily="18" charset="0"/>
            </a:endParaRPr>
          </a:p>
          <a:p>
            <a:pPr>
              <a:lnSpc>
                <a:spcPct val="120000"/>
              </a:lnSpc>
            </a:pPr>
            <a:r>
              <a:rPr lang="en-US" b="1" u="sng" dirty="0">
                <a:solidFill>
                  <a:srgbClr val="FF0000"/>
                </a:solidFill>
                <a:latin typeface="Centaur" pitchFamily="18" charset="0"/>
              </a:rPr>
              <a:t>Physical changes</a:t>
            </a:r>
          </a:p>
          <a:p>
            <a:pPr>
              <a:lnSpc>
                <a:spcPct val="120000"/>
              </a:lnSpc>
              <a:buFontTx/>
              <a:buNone/>
            </a:pPr>
            <a:r>
              <a:rPr lang="en-US" dirty="0">
                <a:latin typeface="Centaur" pitchFamily="18" charset="0"/>
              </a:rPr>
              <a:t>	A cold, allergies    </a:t>
            </a:r>
          </a:p>
          <a:p>
            <a:pPr>
              <a:lnSpc>
                <a:spcPct val="120000"/>
              </a:lnSpc>
            </a:pPr>
            <a:r>
              <a:rPr lang="en-US" b="1" u="sng" dirty="0">
                <a:solidFill>
                  <a:srgbClr val="FF0000"/>
                </a:solidFill>
                <a:latin typeface="Centaur" pitchFamily="18" charset="0"/>
              </a:rPr>
              <a:t>Biological changes</a:t>
            </a:r>
          </a:p>
          <a:p>
            <a:pPr>
              <a:lnSpc>
                <a:spcPct val="120000"/>
              </a:lnSpc>
              <a:buFontTx/>
              <a:buNone/>
            </a:pPr>
            <a:r>
              <a:rPr lang="en-US" dirty="0">
                <a:latin typeface="Centaur" pitchFamily="18" charset="0"/>
              </a:rPr>
              <a:t>	Puberty, menopause, pre-menstrual syndrome, pregnancy  </a:t>
            </a:r>
          </a:p>
          <a:p>
            <a:pPr>
              <a:lnSpc>
                <a:spcPct val="120000"/>
              </a:lnSpc>
            </a:pPr>
            <a:r>
              <a:rPr lang="en-US" b="1" u="sng" dirty="0">
                <a:solidFill>
                  <a:srgbClr val="FF0000"/>
                </a:solidFill>
                <a:latin typeface="Centaur" pitchFamily="18" charset="0"/>
              </a:rPr>
              <a:t>The environment</a:t>
            </a:r>
          </a:p>
          <a:p>
            <a:pPr>
              <a:lnSpc>
                <a:spcPct val="120000"/>
              </a:lnSpc>
              <a:buFontTx/>
              <a:buNone/>
            </a:pPr>
            <a:r>
              <a:rPr lang="en-US" dirty="0">
                <a:latin typeface="Centaur" pitchFamily="18" charset="0"/>
              </a:rPr>
              <a:t>	Very hot or cold weather, pollution, change in altitude  </a:t>
            </a:r>
          </a:p>
          <a:p>
            <a:pPr>
              <a:lnSpc>
                <a:spcPct val="120000"/>
              </a:lnSpc>
            </a:pPr>
            <a:endParaRPr lang="en-US" b="1" dirty="0">
              <a:latin typeface="Centaur"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0034" y="304800"/>
            <a:ext cx="8072494" cy="1295400"/>
          </a:xfrm>
          <a:noFill/>
          <a:ln>
            <a:noFill/>
          </a:ln>
        </p:spPr>
        <p:txBody>
          <a:bodyPr>
            <a:noAutofit/>
          </a:bodyPr>
          <a:lstStyle/>
          <a:p>
            <a:pPr algn="ctr"/>
            <a:r>
              <a:rPr lang="en-US" sz="4400" b="1" dirty="0" smtClean="0">
                <a:solidFill>
                  <a:schemeClr val="tx1"/>
                </a:solidFill>
                <a:latin typeface="Berlin Sans FB Demi" pitchFamily="34" charset="0"/>
              </a:rPr>
              <a:t>*PREDISPOSING </a:t>
            </a:r>
            <a:r>
              <a:rPr lang="en-US" sz="4400" b="1" dirty="0">
                <a:solidFill>
                  <a:schemeClr val="tx1"/>
                </a:solidFill>
                <a:latin typeface="Berlin Sans FB Demi" pitchFamily="34" charset="0"/>
              </a:rPr>
              <a:t>FACTORS </a:t>
            </a:r>
            <a:r>
              <a:rPr lang="en-US" sz="4400" b="1" dirty="0" smtClean="0">
                <a:solidFill>
                  <a:schemeClr val="tx1"/>
                </a:solidFill>
                <a:latin typeface="Berlin Sans FB Demi" pitchFamily="34" charset="0"/>
              </a:rPr>
              <a:t/>
            </a:r>
            <a:br>
              <a:rPr lang="en-US" sz="4400" b="1" dirty="0" smtClean="0">
                <a:solidFill>
                  <a:schemeClr val="tx1"/>
                </a:solidFill>
                <a:latin typeface="Berlin Sans FB Demi" pitchFamily="34" charset="0"/>
              </a:rPr>
            </a:br>
            <a:r>
              <a:rPr lang="en-US" sz="4400" b="1" dirty="0" smtClean="0">
                <a:solidFill>
                  <a:schemeClr val="tx1"/>
                </a:solidFill>
                <a:latin typeface="Berlin Sans FB Demi" pitchFamily="34" charset="0"/>
              </a:rPr>
              <a:t>FOR </a:t>
            </a:r>
            <a:r>
              <a:rPr lang="en-US" sz="4400" b="1" dirty="0" smtClean="0">
                <a:solidFill>
                  <a:schemeClr val="tx1"/>
                </a:solidFill>
                <a:latin typeface="Berlin Sans FB Demi" pitchFamily="34" charset="0"/>
              </a:rPr>
              <a:t>STRESS*</a:t>
            </a:r>
            <a:endParaRPr lang="en-US" sz="4000" b="1" dirty="0">
              <a:solidFill>
                <a:schemeClr val="tx1"/>
              </a:solidFill>
              <a:latin typeface="Berlin Sans FB Demi" pitchFamily="34" charset="0"/>
            </a:endParaRPr>
          </a:p>
        </p:txBody>
      </p:sp>
      <p:sp>
        <p:nvSpPr>
          <p:cNvPr id="12291" name="Rectangle 3"/>
          <p:cNvSpPr>
            <a:spLocks noGrp="1" noChangeArrowheads="1"/>
          </p:cNvSpPr>
          <p:nvPr>
            <p:ph sz="quarter" idx="1"/>
          </p:nvPr>
        </p:nvSpPr>
        <p:spPr>
          <a:xfrm>
            <a:off x="500034" y="1714488"/>
            <a:ext cx="7858180" cy="4643470"/>
          </a:xfrm>
        </p:spPr>
        <p:txBody>
          <a:bodyPr>
            <a:noAutofit/>
          </a:bodyPr>
          <a:lstStyle/>
          <a:p>
            <a:r>
              <a:rPr lang="en-US" sz="2800" b="1" dirty="0" smtClean="0">
                <a:solidFill>
                  <a:srgbClr val="00B050"/>
                </a:solidFill>
                <a:latin typeface="Sitka Display" pitchFamily="2" charset="0"/>
                <a:ea typeface="SimSun" pitchFamily="2" charset="-122"/>
                <a:cs typeface="Times New Roman" pitchFamily="18" charset="0"/>
              </a:rPr>
              <a:t>Genetic</a:t>
            </a:r>
            <a:r>
              <a:rPr lang="en-US" sz="2800" b="1" dirty="0" smtClean="0">
                <a:solidFill>
                  <a:srgbClr val="00B050"/>
                </a:solidFill>
                <a:latin typeface="Sitka Display" pitchFamily="2" charset="0"/>
                <a:ea typeface="SimSun" pitchFamily="2" charset="-122"/>
              </a:rPr>
              <a:t> factors</a:t>
            </a:r>
          </a:p>
          <a:p>
            <a:r>
              <a:rPr lang="en-US" sz="2800" b="1" dirty="0" smtClean="0">
                <a:solidFill>
                  <a:srgbClr val="00B050"/>
                </a:solidFill>
                <a:latin typeface="Sitka Display" pitchFamily="2" charset="0"/>
                <a:ea typeface="SimSun" pitchFamily="2" charset="-122"/>
                <a:cs typeface="Times New Roman" pitchFamily="18" charset="0"/>
              </a:rPr>
              <a:t>Inability to adapt</a:t>
            </a:r>
            <a:r>
              <a:rPr lang="en-US" sz="2800" b="1" dirty="0" smtClean="0">
                <a:solidFill>
                  <a:srgbClr val="00B050"/>
                </a:solidFill>
                <a:latin typeface="Sitka Display" pitchFamily="2" charset="0"/>
                <a:ea typeface="SimSun" pitchFamily="2" charset="-122"/>
              </a:rPr>
              <a:t> </a:t>
            </a:r>
          </a:p>
          <a:p>
            <a:r>
              <a:rPr lang="en-US" sz="2800" b="1" dirty="0" smtClean="0">
                <a:solidFill>
                  <a:srgbClr val="00B050"/>
                </a:solidFill>
                <a:latin typeface="Sitka Display" pitchFamily="2" charset="0"/>
                <a:ea typeface="SimSun" pitchFamily="2" charset="-122"/>
                <a:cs typeface="Times New Roman" pitchFamily="18" charset="0"/>
              </a:rPr>
              <a:t>Inadequate relaxation response</a:t>
            </a:r>
            <a:r>
              <a:rPr lang="en-US" sz="2800" b="1" dirty="0" smtClean="0">
                <a:solidFill>
                  <a:srgbClr val="00B050"/>
                </a:solidFill>
                <a:latin typeface="Sitka Display" pitchFamily="2" charset="0"/>
                <a:ea typeface="SimSun" pitchFamily="2" charset="-122"/>
              </a:rPr>
              <a:t> </a:t>
            </a:r>
          </a:p>
          <a:p>
            <a:r>
              <a:rPr lang="en-US" sz="2800" b="1" dirty="0" smtClean="0">
                <a:solidFill>
                  <a:srgbClr val="00B050"/>
                </a:solidFill>
                <a:latin typeface="Sitka Display" pitchFamily="2" charset="0"/>
                <a:ea typeface="SimSun" pitchFamily="2" charset="-122"/>
                <a:cs typeface="Times New Roman" pitchFamily="18" charset="0"/>
              </a:rPr>
              <a:t>Response activity variations</a:t>
            </a:r>
            <a:r>
              <a:rPr lang="en-US" sz="2800" b="1" dirty="0" smtClean="0">
                <a:solidFill>
                  <a:srgbClr val="00B050"/>
                </a:solidFill>
                <a:latin typeface="Sitka Display" pitchFamily="2" charset="0"/>
                <a:ea typeface="SimSun" pitchFamily="2" charset="-122"/>
              </a:rPr>
              <a:t> </a:t>
            </a:r>
          </a:p>
          <a:p>
            <a:r>
              <a:rPr lang="en-US" sz="2800" b="1" dirty="0" smtClean="0">
                <a:solidFill>
                  <a:srgbClr val="00B050"/>
                </a:solidFill>
                <a:latin typeface="Sitka Display" pitchFamily="2" charset="0"/>
                <a:ea typeface="SimSun" pitchFamily="2" charset="-122"/>
                <a:cs typeface="Times New Roman" pitchFamily="18" charset="0"/>
              </a:rPr>
              <a:t>Age</a:t>
            </a:r>
            <a:r>
              <a:rPr lang="en-US" sz="2800" b="1" dirty="0" smtClean="0">
                <a:solidFill>
                  <a:srgbClr val="00B050"/>
                </a:solidFill>
                <a:latin typeface="Sitka Display" pitchFamily="2" charset="0"/>
                <a:ea typeface="SimSun" pitchFamily="2" charset="-122"/>
              </a:rPr>
              <a:t> </a:t>
            </a:r>
          </a:p>
          <a:p>
            <a:r>
              <a:rPr lang="en-US" sz="2800" b="1" dirty="0" smtClean="0">
                <a:solidFill>
                  <a:srgbClr val="00B050"/>
                </a:solidFill>
                <a:latin typeface="Sitka Display" pitchFamily="2" charset="0"/>
                <a:ea typeface="SimSun" pitchFamily="2" charset="-122"/>
                <a:cs typeface="Times New Roman" pitchFamily="18" charset="0"/>
              </a:rPr>
              <a:t>Personality</a:t>
            </a:r>
            <a:r>
              <a:rPr lang="en-US" sz="2800" b="1" dirty="0" smtClean="0">
                <a:solidFill>
                  <a:srgbClr val="00B050"/>
                </a:solidFill>
                <a:latin typeface="Sitka Display" pitchFamily="2" charset="0"/>
                <a:ea typeface="SimSun" pitchFamily="2" charset="-122"/>
              </a:rPr>
              <a:t> </a:t>
            </a:r>
          </a:p>
          <a:p>
            <a:r>
              <a:rPr lang="en-US" sz="2800" b="1" dirty="0" smtClean="0">
                <a:solidFill>
                  <a:srgbClr val="00B050"/>
                </a:solidFill>
                <a:latin typeface="Sitka Display" pitchFamily="2" charset="0"/>
                <a:ea typeface="SimSun" pitchFamily="2" charset="-122"/>
                <a:cs typeface="Times New Roman" pitchFamily="18" charset="0"/>
              </a:rPr>
              <a:t>Isolation</a:t>
            </a:r>
          </a:p>
          <a:p>
            <a:r>
              <a:rPr lang="en-US" sz="2800" b="1" dirty="0" smtClean="0">
                <a:solidFill>
                  <a:srgbClr val="00B050"/>
                </a:solidFill>
                <a:latin typeface="Sitka Display" pitchFamily="2" charset="0"/>
                <a:ea typeface="SimSun" pitchFamily="2" charset="-122"/>
                <a:cs typeface="Times New Roman" pitchFamily="18" charset="0"/>
              </a:rPr>
              <a:t>Environment</a:t>
            </a:r>
            <a:r>
              <a:rPr lang="en-US" sz="2800" b="1" dirty="0" smtClean="0">
                <a:solidFill>
                  <a:srgbClr val="00B050"/>
                </a:solidFill>
                <a:latin typeface="Sitka Display" pitchFamily="2" charset="0"/>
                <a:ea typeface="SimSun" pitchFamily="2" charset="-122"/>
              </a:rPr>
              <a:t> </a:t>
            </a:r>
            <a:endParaRPr lang="en-US" sz="2800" b="1" dirty="0">
              <a:solidFill>
                <a:srgbClr val="00B050"/>
              </a:solidFill>
              <a:latin typeface="Sitka Display" pitchFamily="2" charset="0"/>
              <a:ea typeface="SimSun"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71480"/>
            <a:ext cx="8183880" cy="785818"/>
          </a:xfrm>
          <a:solidFill>
            <a:schemeClr val="accent2"/>
          </a:solidFill>
        </p:spPr>
        <p:txBody>
          <a:bodyPr>
            <a:normAutofit/>
          </a:bodyPr>
          <a:lstStyle/>
          <a:p>
            <a:pPr algn="ctr"/>
            <a:r>
              <a:rPr lang="en-US" sz="4400" dirty="0" smtClean="0">
                <a:effectLst/>
                <a:latin typeface="Berlin Sans FB Demi" pitchFamily="34" charset="0"/>
              </a:rPr>
              <a:t>*CLASSIFICATION </a:t>
            </a:r>
            <a:r>
              <a:rPr lang="en-US" sz="4400" dirty="0" smtClean="0">
                <a:effectLst/>
                <a:latin typeface="Berlin Sans FB Demi" pitchFamily="34" charset="0"/>
              </a:rPr>
              <a:t>OF </a:t>
            </a:r>
            <a:r>
              <a:rPr lang="en-US" sz="4400" dirty="0" smtClean="0">
                <a:effectLst/>
                <a:latin typeface="Berlin Sans FB Demi" pitchFamily="34" charset="0"/>
              </a:rPr>
              <a:t>STRESS*</a:t>
            </a:r>
            <a:endParaRPr lang="ms-MY" sz="4400" dirty="0">
              <a:effectLst/>
              <a:latin typeface="Berlin Sans FB Demi" pitchFamily="34" charset="0"/>
            </a:endParaRPr>
          </a:p>
        </p:txBody>
      </p:sp>
      <p:sp>
        <p:nvSpPr>
          <p:cNvPr id="6147" name="Rectangle 3"/>
          <p:cNvSpPr>
            <a:spLocks noGrp="1" noChangeArrowheads="1"/>
          </p:cNvSpPr>
          <p:nvPr>
            <p:ph idx="1"/>
          </p:nvPr>
        </p:nvSpPr>
        <p:spPr>
          <a:xfrm>
            <a:off x="785786" y="1500174"/>
            <a:ext cx="6248400" cy="3276600"/>
          </a:xfrm>
          <a:noFill/>
          <a:ln>
            <a:noFill/>
          </a:ln>
        </p:spPr>
        <p:txBody>
          <a:bodyPr>
            <a:normAutofit/>
          </a:bodyPr>
          <a:lstStyle/>
          <a:p>
            <a:r>
              <a:rPr lang="en-US" sz="4000" b="1" dirty="0" smtClean="0">
                <a:solidFill>
                  <a:srgbClr val="FF0000"/>
                </a:solidFill>
                <a:latin typeface="Tempus Sans ITC" pitchFamily="82" charset="0"/>
              </a:rPr>
              <a:t>Positive  </a:t>
            </a:r>
            <a:r>
              <a:rPr lang="en-US" sz="4000" b="1" dirty="0" smtClean="0">
                <a:solidFill>
                  <a:srgbClr val="FF0000"/>
                </a:solidFill>
                <a:latin typeface="Tempus Sans ITC" pitchFamily="82" charset="0"/>
              </a:rPr>
              <a:t>Stress (</a:t>
            </a:r>
            <a:r>
              <a:rPr lang="en-US" sz="4000" b="1" dirty="0" err="1" smtClean="0">
                <a:solidFill>
                  <a:srgbClr val="FF0000"/>
                </a:solidFill>
                <a:latin typeface="Tempus Sans ITC" pitchFamily="82" charset="0"/>
              </a:rPr>
              <a:t>Eustress</a:t>
            </a:r>
            <a:r>
              <a:rPr lang="en-US" sz="4000" b="1" dirty="0" smtClean="0">
                <a:solidFill>
                  <a:srgbClr val="FF0000"/>
                </a:solidFill>
                <a:latin typeface="Tempus Sans ITC" pitchFamily="82" charset="0"/>
              </a:rPr>
              <a:t>)</a:t>
            </a:r>
            <a:endParaRPr lang="en-US" sz="4000" b="1" dirty="0" smtClean="0">
              <a:solidFill>
                <a:srgbClr val="FF0000"/>
              </a:solidFill>
              <a:latin typeface="Tempus Sans ITC" pitchFamily="82" charset="0"/>
            </a:endParaRPr>
          </a:p>
          <a:p>
            <a:r>
              <a:rPr lang="en-US" sz="4000" b="1" dirty="0" smtClean="0">
                <a:solidFill>
                  <a:srgbClr val="FF0000"/>
                </a:solidFill>
                <a:latin typeface="Tempus Sans ITC" pitchFamily="82" charset="0"/>
              </a:rPr>
              <a:t>Negative </a:t>
            </a:r>
            <a:r>
              <a:rPr lang="en-US" sz="4000" b="1" dirty="0" smtClean="0">
                <a:solidFill>
                  <a:srgbClr val="FF0000"/>
                </a:solidFill>
                <a:latin typeface="Tempus Sans ITC" pitchFamily="82" charset="0"/>
              </a:rPr>
              <a:t>Stress (Distress)</a:t>
            </a:r>
            <a:endParaRPr lang="en-US" sz="4000" b="1" dirty="0" smtClean="0">
              <a:solidFill>
                <a:srgbClr val="FF0000"/>
              </a:solidFill>
              <a:latin typeface="Tempus Sans ITC" pitchFamily="82" charset="0"/>
            </a:endParaRPr>
          </a:p>
          <a:p>
            <a:r>
              <a:rPr lang="en-US" sz="4000" b="1" dirty="0" smtClean="0">
                <a:solidFill>
                  <a:srgbClr val="FF0000"/>
                </a:solidFill>
                <a:latin typeface="Tempus Sans ITC" pitchFamily="82" charset="0"/>
              </a:rPr>
              <a:t>Acute Stress</a:t>
            </a:r>
          </a:p>
          <a:p>
            <a:r>
              <a:rPr lang="en-US" sz="4000" b="1" dirty="0" smtClean="0">
                <a:solidFill>
                  <a:srgbClr val="FF0000"/>
                </a:solidFill>
                <a:latin typeface="Tempus Sans ITC" pitchFamily="82" charset="0"/>
              </a:rPr>
              <a:t>Chronic Stress</a:t>
            </a:r>
            <a:endParaRPr lang="en-US" sz="4000" dirty="0">
              <a:solidFill>
                <a:srgbClr val="FF0000"/>
              </a:solidFill>
              <a:latin typeface="Tempus Sans ITC" pitchFamily="82" charset="0"/>
            </a:endParaRPr>
          </a:p>
        </p:txBody>
      </p:sp>
      <p:pic>
        <p:nvPicPr>
          <p:cNvPr id="4" name="Picture 3" descr="5f9edf570c0a600020cc2915.jpg"/>
          <p:cNvPicPr>
            <a:picLocks noChangeAspect="1"/>
          </p:cNvPicPr>
          <p:nvPr/>
        </p:nvPicPr>
        <p:blipFill>
          <a:blip r:embed="rId3" cstate="print"/>
          <a:stretch>
            <a:fillRect/>
          </a:stretch>
        </p:blipFill>
        <p:spPr>
          <a:xfrm>
            <a:off x="6057828" y="4000504"/>
            <a:ext cx="2563678" cy="1830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olst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Urb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Trek">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2.xml><?xml version="1.0" encoding="utf-8"?>
<a:theme xmlns:a="http://schemas.openxmlformats.org/drawingml/2006/main" name="1_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riel">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2_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Solstice</Template>
  <TotalTime>3698</TotalTime>
  <Words>2608</Words>
  <Application>Microsoft Office PowerPoint</Application>
  <PresentationFormat>On-screen Show (4:3)</PresentationFormat>
  <Paragraphs>342</Paragraphs>
  <Slides>33</Slides>
  <Notes>27</Notes>
  <HiddenSlides>0</HiddenSlides>
  <MMClips>0</MMClips>
  <ScaleCrop>false</ScaleCrop>
  <HeadingPairs>
    <vt:vector size="4" baseType="variant">
      <vt:variant>
        <vt:lpstr>Theme</vt:lpstr>
      </vt:variant>
      <vt:variant>
        <vt:i4>12</vt:i4>
      </vt:variant>
      <vt:variant>
        <vt:lpstr>Slide Titles</vt:lpstr>
      </vt:variant>
      <vt:variant>
        <vt:i4>33</vt:i4>
      </vt:variant>
    </vt:vector>
  </HeadingPairs>
  <TitlesOfParts>
    <vt:vector size="45" baseType="lpstr">
      <vt:lpstr>Solstice</vt:lpstr>
      <vt:lpstr>Aspect</vt:lpstr>
      <vt:lpstr>Civic</vt:lpstr>
      <vt:lpstr>Concourse</vt:lpstr>
      <vt:lpstr>1_Concourse</vt:lpstr>
      <vt:lpstr>Oriel</vt:lpstr>
      <vt:lpstr>1_Aspect</vt:lpstr>
      <vt:lpstr>2_Aspect</vt:lpstr>
      <vt:lpstr>2_Concourse</vt:lpstr>
      <vt:lpstr>Urban</vt:lpstr>
      <vt:lpstr>Trek</vt:lpstr>
      <vt:lpstr>1_Urban</vt:lpstr>
      <vt:lpstr>Slide 1</vt:lpstr>
      <vt:lpstr>*Introduction*</vt:lpstr>
      <vt:lpstr>*WHAT IS STRESSOR?*</vt:lpstr>
      <vt:lpstr>Any factor that causes stress is called a stressor…</vt:lpstr>
      <vt:lpstr>Stressors…</vt:lpstr>
      <vt:lpstr>Slide 6</vt:lpstr>
      <vt:lpstr>*SOURCES OF STRESS - AGENT*</vt:lpstr>
      <vt:lpstr>*PREDISPOSING FACTORS  FOR STRESS*</vt:lpstr>
      <vt:lpstr>*CLASSIFICATION OF STRESS*</vt:lpstr>
      <vt:lpstr>Eustress</vt:lpstr>
      <vt:lpstr>Distress</vt:lpstr>
      <vt:lpstr>Examples of Eustress &amp; Distress</vt:lpstr>
      <vt:lpstr>Acute and Chronic stress </vt:lpstr>
      <vt:lpstr>*STRESS REACTION*</vt:lpstr>
      <vt:lpstr> Physical Responses to Stress </vt:lpstr>
      <vt:lpstr>*STRESS HORMONES*</vt:lpstr>
      <vt:lpstr> Emotional Responses to Stress </vt:lpstr>
      <vt:lpstr>*Behavioral Signs and Symptoms of Stress* </vt:lpstr>
      <vt:lpstr>*General Adaptation Syndrome* (GAS)</vt:lpstr>
      <vt:lpstr>GAS : Causes and symptoms</vt:lpstr>
      <vt:lpstr>OUR BODY’S REACTION TO STRESS (GENERAL ADAPTATION SYNDROME (GAS) </vt:lpstr>
      <vt:lpstr>Slide 22</vt:lpstr>
      <vt:lpstr>The fight or flight response</vt:lpstr>
      <vt:lpstr>Slide 24</vt:lpstr>
      <vt:lpstr>ALARM REACTION!!!!</vt:lpstr>
      <vt:lpstr>Slide 26</vt:lpstr>
      <vt:lpstr> CONT…(STAGE 2: STAGE OF RESISTANCE)  </vt:lpstr>
      <vt:lpstr>Indications of : Resistance or Adaptation stage</vt:lpstr>
      <vt:lpstr>Slide 29</vt:lpstr>
      <vt:lpstr>EXHAUSTION STAGE (ES)</vt:lpstr>
      <vt:lpstr>  *INDICATIONS OF EXHAUSTION* </vt:lpstr>
      <vt:lpstr>WHAT HAPPEN IF GAS CONTINUES?</vt:lpstr>
      <vt:lpstr>*CONCLUSION*</vt:lpstr>
    </vt:vector>
  </TitlesOfParts>
  <Company>MPIK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Types and sources</dc:title>
  <dc:creator>FEM UPM</dc:creator>
  <cp:lastModifiedBy>Thiresyinie Tamil chelvam</cp:lastModifiedBy>
  <cp:revision>102</cp:revision>
  <cp:lastPrinted>2021-04-14T02:10:25Z</cp:lastPrinted>
  <dcterms:created xsi:type="dcterms:W3CDTF">2005-07-13T01:15:15Z</dcterms:created>
  <dcterms:modified xsi:type="dcterms:W3CDTF">2021-04-19T08:24:20Z</dcterms:modified>
</cp:coreProperties>
</file>